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6"/>
  </p:notesMasterIdLst>
  <p:sldIdLst>
    <p:sldId id="337" r:id="rId2"/>
    <p:sldId id="311" r:id="rId3"/>
    <p:sldId id="295" r:id="rId4"/>
    <p:sldId id="336" r:id="rId5"/>
    <p:sldId id="338" r:id="rId6"/>
    <p:sldId id="310" r:id="rId7"/>
    <p:sldId id="333" r:id="rId8"/>
    <p:sldId id="300" r:id="rId9"/>
    <p:sldId id="334" r:id="rId10"/>
    <p:sldId id="303" r:id="rId11"/>
    <p:sldId id="313" r:id="rId12"/>
    <p:sldId id="312" r:id="rId13"/>
    <p:sldId id="314" r:id="rId14"/>
    <p:sldId id="315" r:id="rId15"/>
    <p:sldId id="316" r:id="rId16"/>
    <p:sldId id="317" r:id="rId17"/>
    <p:sldId id="318" r:id="rId18"/>
    <p:sldId id="319" r:id="rId19"/>
    <p:sldId id="332" r:id="rId20"/>
    <p:sldId id="320" r:id="rId21"/>
    <p:sldId id="321" r:id="rId22"/>
    <p:sldId id="322" r:id="rId23"/>
    <p:sldId id="323" r:id="rId24"/>
    <p:sldId id="324" r:id="rId25"/>
  </p:sldIdLst>
  <p:sldSz cx="9144000" cy="6858000" type="screen4x3"/>
  <p:notesSz cx="6881813" cy="100155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432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500777"/>
          </a:xfrm>
          <a:prstGeom prst="rect">
            <a:avLst/>
          </a:prstGeom>
        </p:spPr>
        <p:txBody>
          <a:bodyPr vert="horz" lIns="96551" tIns="48276" rIns="96551" bIns="48276" rtlCol="0"/>
          <a:lstStyle>
            <a:lvl1pPr algn="l">
              <a:defRPr sz="13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500777"/>
          </a:xfrm>
          <a:prstGeom prst="rect">
            <a:avLst/>
          </a:prstGeom>
        </p:spPr>
        <p:txBody>
          <a:bodyPr vert="horz" lIns="96551" tIns="48276" rIns="96551" bIns="48276" rtlCol="0"/>
          <a:lstStyle>
            <a:lvl1pPr algn="r">
              <a:defRPr sz="1300"/>
            </a:lvl1pPr>
          </a:lstStyle>
          <a:p>
            <a:fld id="{B8678D5C-6C91-4B63-BF9A-5B14C16252E6}" type="datetimeFigureOut">
              <a:rPr lang="pt-BR" smtClean="0"/>
              <a:pPr/>
              <a:t>6/11/2010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06975" cy="3756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51" tIns="48276" rIns="96551" bIns="48276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8182" y="4757381"/>
            <a:ext cx="5505450" cy="4506992"/>
          </a:xfrm>
          <a:prstGeom prst="rect">
            <a:avLst/>
          </a:prstGeom>
        </p:spPr>
        <p:txBody>
          <a:bodyPr vert="horz" lIns="96551" tIns="48276" rIns="96551" bIns="48276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513023"/>
            <a:ext cx="2982119" cy="500777"/>
          </a:xfrm>
          <a:prstGeom prst="rect">
            <a:avLst/>
          </a:prstGeom>
        </p:spPr>
        <p:txBody>
          <a:bodyPr vert="horz" lIns="96551" tIns="48276" rIns="96551" bIns="48276" rtlCol="0" anchor="b"/>
          <a:lstStyle>
            <a:lvl1pPr algn="l">
              <a:defRPr sz="13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98102" y="9513023"/>
            <a:ext cx="2982119" cy="500777"/>
          </a:xfrm>
          <a:prstGeom prst="rect">
            <a:avLst/>
          </a:prstGeom>
        </p:spPr>
        <p:txBody>
          <a:bodyPr vert="horz" lIns="96551" tIns="48276" rIns="96551" bIns="48276" rtlCol="0" anchor="b"/>
          <a:lstStyle>
            <a:lvl1pPr algn="r">
              <a:defRPr sz="1300"/>
            </a:lvl1pPr>
          </a:lstStyle>
          <a:p>
            <a:fld id="{6CB9DFC1-A406-4539-A962-DF71FA906E63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7AA3FF0E-1D56-490E-ACA9-ED6C1A4B2FF3}" type="datetimeFigureOut">
              <a:rPr lang="pt-BR" smtClean="0"/>
              <a:pPr/>
              <a:t>6/11/2010</a:t>
            </a:fld>
            <a:endParaRPr lang="pt-BR" dirty="0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10" name="Retângulo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tângulo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4" name="Retângulo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Retângulo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Conector reto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Conector reto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Conector reto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Conector reto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Conector reto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7" name="Retângulo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e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e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ipse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ipse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ipse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22547301-5846-4F55-A4A3-C46F45C37C74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3FF0E-1D56-490E-ACA9-ED6C1A4B2FF3}" type="datetimeFigureOut">
              <a:rPr lang="pt-BR" smtClean="0"/>
              <a:pPr/>
              <a:t>6/11/2010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47301-5846-4F55-A4A3-C46F45C37C74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3FF0E-1D56-490E-ACA9-ED6C1A4B2FF3}" type="datetimeFigureOut">
              <a:rPr lang="pt-BR" smtClean="0"/>
              <a:pPr/>
              <a:t>6/11/2010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47301-5846-4F55-A4A3-C46F45C37C74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AA3FF0E-1D56-490E-ACA9-ED6C1A4B2FF3}" type="datetimeFigureOut">
              <a:rPr lang="pt-BR" smtClean="0"/>
              <a:pPr/>
              <a:t>6/11/2010</a:t>
            </a:fld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2547301-5846-4F55-A4A3-C46F45C37C74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10" name="Espaço Reservado para Rodapé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pt-B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7AA3FF0E-1D56-490E-ACA9-ED6C1A4B2FF3}" type="datetimeFigureOut">
              <a:rPr lang="pt-BR" smtClean="0"/>
              <a:pPr/>
              <a:t>6/11/2010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9" name="Retângulo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tângulo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tângulo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tângulo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Conector reto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Conector reto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Conector reto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Conector reto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Conector reto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Retângulo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ipse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ipse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e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ipse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e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Conector reto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22547301-5846-4F55-A4A3-C46F45C37C74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3FF0E-1D56-490E-ACA9-ED6C1A4B2FF3}" type="datetimeFigureOut">
              <a:rPr lang="pt-BR" smtClean="0"/>
              <a:pPr/>
              <a:t>6/11/2010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47301-5846-4F55-A4A3-C46F45C37C74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3FF0E-1D56-490E-ACA9-ED6C1A4B2FF3}" type="datetimeFigureOut">
              <a:rPr lang="pt-BR" smtClean="0"/>
              <a:pPr/>
              <a:t>6/11/2010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47301-5846-4F55-A4A3-C46F45C37C74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AA3FF0E-1D56-490E-ACA9-ED6C1A4B2FF3}" type="datetimeFigureOut">
              <a:rPr lang="pt-BR" smtClean="0"/>
              <a:pPr/>
              <a:t>6/11/2010</a:t>
            </a:fld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2547301-5846-4F55-A4A3-C46F45C37C74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t-B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3FF0E-1D56-490E-ACA9-ED6C1A4B2FF3}" type="datetimeFigureOut">
              <a:rPr lang="pt-BR" smtClean="0"/>
              <a:pPr/>
              <a:t>6/11/2010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47301-5846-4F55-A4A3-C46F45C37C74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Retângulo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Conector reto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Elipse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Espaço Reservado para Conteúdo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1" name="Espaço Reservado para Data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AA3FF0E-1D56-490E-ACA9-ED6C1A4B2FF3}" type="datetimeFigureOut">
              <a:rPr lang="pt-BR" smtClean="0"/>
              <a:pPr/>
              <a:t>6/11/2010</a:t>
            </a:fld>
            <a:endParaRPr lang="pt-BR" dirty="0"/>
          </a:p>
        </p:txBody>
      </p:sp>
      <p:sp>
        <p:nvSpPr>
          <p:cNvPr id="22" name="Espaço Reservado para Número de Slide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2547301-5846-4F55-A4A3-C46F45C37C74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23" name="Espaço Reservado para Rodapé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pt-B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3" name="Elipse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pt-BR" dirty="0" smtClean="0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Retângulo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Conector reto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9" name="Conector reto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Conector reto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Espaço Reservado para Data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AA3FF0E-1D56-490E-ACA9-ED6C1A4B2FF3}" type="datetimeFigureOut">
              <a:rPr lang="pt-BR" smtClean="0"/>
              <a:pPr/>
              <a:t>6/11/2010</a:t>
            </a:fld>
            <a:endParaRPr lang="pt-BR" dirty="0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2547301-5846-4F55-A4A3-C46F45C37C74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21" name="Espaço Reservado para Rodapé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t-B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ector reto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AA3FF0E-1D56-490E-ACA9-ED6C1A4B2FF3}" type="datetimeFigureOut">
              <a:rPr lang="pt-BR" smtClean="0"/>
              <a:pPr/>
              <a:t>6/11/2010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Retângulo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Elipse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2547301-5846-4F55-A4A3-C46F45C37C74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Arlequin.producao@gmail.com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trupearlequin@gmail.com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85720" y="1643050"/>
            <a:ext cx="8858280" cy="3429024"/>
          </a:xfrm>
        </p:spPr>
        <p:txBody>
          <a:bodyPr>
            <a:noAutofit/>
          </a:bodyPr>
          <a:lstStyle/>
          <a:p>
            <a:pPr algn="l"/>
            <a:endParaRPr lang="en-US" sz="5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                          </a:t>
            </a:r>
            <a:endParaRPr lang="pt-BR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42844" y="0"/>
            <a:ext cx="5797308" cy="68580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hiller" pitchFamily="82" charset="0"/>
                <a:ea typeface="+mj-ea"/>
                <a:cs typeface="+mj-cs"/>
              </a:rPr>
              <a:t>P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hiller" pitchFamily="82" charset="0"/>
                <a:ea typeface="+mj-ea"/>
                <a:cs typeface="+mj-cs"/>
              </a:rPr>
              <a:t>O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hiller" pitchFamily="82" charset="0"/>
                <a:ea typeface="+mj-ea"/>
                <a:cs typeface="+mj-cs"/>
              </a:rPr>
              <a:t>R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hiller" pitchFamily="82" charset="0"/>
                <a:ea typeface="+mj-ea"/>
                <a:cs typeface="+mj-cs"/>
              </a:rPr>
              <a:t>T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hiller" pitchFamily="82" charset="0"/>
                <a:ea typeface="+mj-ea"/>
                <a:cs typeface="+mj-cs"/>
              </a:rPr>
              <a:t>F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hiller" pitchFamily="82" charset="0"/>
                <a:ea typeface="+mj-ea"/>
                <a:cs typeface="+mj-cs"/>
              </a:rPr>
              <a:t>Ó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hiller" pitchFamily="82" charset="0"/>
                <a:ea typeface="+mj-ea"/>
                <a:cs typeface="+mj-cs"/>
              </a:rPr>
              <a:t>L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hiller" pitchFamily="82" charset="0"/>
                <a:ea typeface="+mj-ea"/>
                <a:cs typeface="+mj-cs"/>
              </a:rPr>
              <a:t>I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hiller" pitchFamily="82" charset="0"/>
                <a:ea typeface="+mj-ea"/>
                <a:cs typeface="+mj-cs"/>
              </a:rPr>
              <a:t>O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hiller" pitchFamily="82" charset="0"/>
                <a:ea typeface="+mj-ea"/>
                <a:cs typeface="+mj-cs"/>
              </a:rPr>
              <a:t>C</a:t>
            </a:r>
            <a:r>
              <a:rPr lang="en-US" sz="4800" b="1" dirty="0" smtClean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hiller" pitchFamily="82" charset="0"/>
                <a:ea typeface="+mj-ea"/>
                <a:cs typeface="+mj-cs"/>
              </a:rPr>
              <a:t>oletivo de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hiller" pitchFamily="82" charset="0"/>
                <a:ea typeface="+mj-ea"/>
                <a:cs typeface="+mj-cs"/>
              </a:rPr>
              <a:t>Circo e Teatro</a:t>
            </a:r>
            <a:endParaRPr kumimoji="0" lang="pt-BR" sz="4000" b="1" i="0" u="none" strike="noStrike" kern="1200" cap="none" spc="0" normalizeH="0" baseline="0" noProof="0" dirty="0">
              <a:ln w="6350"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hiller" pitchFamily="82" charset="0"/>
              <a:ea typeface="+mj-ea"/>
              <a:cs typeface="+mj-cs"/>
            </a:endParaRPr>
          </a:p>
        </p:txBody>
      </p:sp>
      <p:pic>
        <p:nvPicPr>
          <p:cNvPr id="2051" name="Picture 3" descr="D:\DOCUMENTOS (diocelio)\ARLEQUIN TRUPE DE CIRCO-TEATRO\ESPETACULOS\NADA, NENHUM, NINGUÉM\MATERIAIS FESTIVAIS\FOTOGRAFIAS\NADA, NENHUM E NINGUÉM... FOTO RAPHAEL PORTO - ARLEQUIN E GECA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0"/>
            <a:ext cx="4728308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3" descr="LOGON.N.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361" y="-24"/>
            <a:ext cx="1286367" cy="3143272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500166" y="142852"/>
            <a:ext cx="6643734" cy="785818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hiller" pitchFamily="82" charset="0"/>
                <a:ea typeface="+mj-ea"/>
                <a:cs typeface="Aharoni" pitchFamily="2" charset="-79"/>
              </a:rPr>
              <a:t>FICHA TÉCNICA</a:t>
            </a:r>
            <a:endParaRPr kumimoji="0" lang="pt-BR" sz="2200" b="1" i="0" u="none" strike="noStrike" kern="1200" cap="small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hiller" pitchFamily="82" charset="0"/>
              <a:ea typeface="+mj-ea"/>
              <a:cs typeface="Aharoni" pitchFamily="2" charset="-79"/>
            </a:endParaRPr>
          </a:p>
        </p:txBody>
      </p:sp>
      <p:sp>
        <p:nvSpPr>
          <p:cNvPr id="7" name="Espaço Reservado para Conteúdo 6"/>
          <p:cNvSpPr>
            <a:spLocks noGrp="1"/>
          </p:cNvSpPr>
          <p:nvPr>
            <p:ph sz="quarter" idx="1"/>
          </p:nvPr>
        </p:nvSpPr>
        <p:spPr>
          <a:xfrm>
            <a:off x="1496888" y="1500174"/>
            <a:ext cx="7467600" cy="4972072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pt-BR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ELENCO / PERSONAGENS: </a:t>
            </a:r>
          </a:p>
          <a:p>
            <a:pPr>
              <a:buNone/>
            </a:pPr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Ana Valentim ...................................................... FILÓ / NADA</a:t>
            </a:r>
          </a:p>
          <a:p>
            <a:pPr>
              <a:buNone/>
            </a:pPr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Diocélio Barbosa ................................................ TEBAS / NENHUM</a:t>
            </a:r>
          </a:p>
          <a:p>
            <a:pPr>
              <a:buNone/>
            </a:pPr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Walter Olivério ................................................... ZURIEL / NINGUÉM</a:t>
            </a:r>
          </a:p>
          <a:p>
            <a:pPr>
              <a:buNone/>
            </a:pPr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Márcio de Paula .................................................. BAOBÁ </a:t>
            </a:r>
          </a:p>
          <a:p>
            <a:pPr>
              <a:buNone/>
            </a:pPr>
            <a:endParaRPr lang="pt-BR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pt-BR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Encenação e Adaptação: </a:t>
            </a:r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Marcos Pinto </a:t>
            </a:r>
          </a:p>
          <a:p>
            <a:pPr>
              <a:buNone/>
            </a:pPr>
            <a:r>
              <a:rPr lang="pt-BR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Iluminação (Concepção e Execução): </a:t>
            </a:r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Eloy Pessoa</a:t>
            </a:r>
          </a:p>
          <a:p>
            <a:pPr>
              <a:buNone/>
            </a:pPr>
            <a:r>
              <a:rPr lang="pt-BR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Maquiagem: </a:t>
            </a:r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Williams Muniz</a:t>
            </a:r>
          </a:p>
          <a:p>
            <a:pPr>
              <a:buNone/>
            </a:pPr>
            <a:r>
              <a:rPr lang="pt-BR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Trilha Sonora Original: </a:t>
            </a:r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Marcos Pinto</a:t>
            </a:r>
          </a:p>
          <a:p>
            <a:pPr>
              <a:buNone/>
            </a:pPr>
            <a:r>
              <a:rPr lang="pt-BR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Execução da Trilha Sonora: </a:t>
            </a:r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Elenco</a:t>
            </a:r>
          </a:p>
          <a:p>
            <a:pPr>
              <a:buNone/>
            </a:pPr>
            <a:r>
              <a:rPr lang="pt-BR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Figurino (Concepção): </a:t>
            </a:r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Maurício Germano </a:t>
            </a:r>
          </a:p>
          <a:p>
            <a:pPr>
              <a:buNone/>
            </a:pPr>
            <a:r>
              <a:rPr lang="pt-BR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Figurino (Confecção): </a:t>
            </a:r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Maria Bezerra</a:t>
            </a:r>
          </a:p>
          <a:p>
            <a:pPr>
              <a:buNone/>
            </a:pPr>
            <a:r>
              <a:rPr lang="pt-BR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Cenário, Bonecos, Máscaras e Adereços: </a:t>
            </a:r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Marcos Pinto</a:t>
            </a:r>
          </a:p>
          <a:p>
            <a:pPr>
              <a:buNone/>
            </a:pPr>
            <a:r>
              <a:rPr lang="pt-BR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Programação Visual: </a:t>
            </a:r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Diocélio Barbosa</a:t>
            </a:r>
          </a:p>
          <a:p>
            <a:pPr>
              <a:buNone/>
            </a:pPr>
            <a:r>
              <a:rPr lang="pt-BR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Fotografia: </a:t>
            </a:r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Altair Castro</a:t>
            </a:r>
          </a:p>
          <a:p>
            <a:pPr>
              <a:buNone/>
            </a:pPr>
            <a:r>
              <a:rPr lang="pt-BR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Realização: </a:t>
            </a:r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Trupe Arlequin e Grupo GECA</a:t>
            </a:r>
            <a:endParaRPr lang="pt-BR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85720" y="1643050"/>
            <a:ext cx="8858280" cy="3429024"/>
          </a:xfrm>
        </p:spPr>
        <p:txBody>
          <a:bodyPr>
            <a:noAutofit/>
          </a:bodyPr>
          <a:lstStyle/>
          <a:p>
            <a:pPr algn="l"/>
            <a:endParaRPr lang="en-US" sz="5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                          </a:t>
            </a:r>
            <a:endParaRPr lang="pt-BR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Espaço Reservado para Conteúdo 3" descr="LOGON.N.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86710" y="71414"/>
            <a:ext cx="1286367" cy="3143272"/>
          </a:xfrm>
          <a:prstGeom prst="rect">
            <a:avLst/>
          </a:prstGeom>
        </p:spPr>
      </p:pic>
      <p:pic>
        <p:nvPicPr>
          <p:cNvPr id="7" name="Espaço Reservado para Conteúdo 9" descr="IMG_44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05" y="71413"/>
            <a:ext cx="4929224" cy="3286149"/>
          </a:xfrm>
          <a:prstGeom prst="rect">
            <a:avLst/>
          </a:prstGeom>
        </p:spPr>
      </p:pic>
      <p:pic>
        <p:nvPicPr>
          <p:cNvPr id="11" name="Espaço Reservado para Conteúdo 3" descr="IMG_45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71934" y="3428999"/>
            <a:ext cx="4929222" cy="3286149"/>
          </a:xfrm>
          <a:prstGeom prst="rect">
            <a:avLst/>
          </a:prstGeom>
        </p:spPr>
      </p:pic>
      <p:sp>
        <p:nvSpPr>
          <p:cNvPr id="12" name="Título 1"/>
          <p:cNvSpPr txBox="1">
            <a:spLocks/>
          </p:cNvSpPr>
          <p:nvPr/>
        </p:nvSpPr>
        <p:spPr>
          <a:xfrm>
            <a:off x="5220072" y="1357298"/>
            <a:ext cx="2857520" cy="1143008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cap="small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  <a:ea typeface="+mj-ea"/>
                <a:cs typeface="Aharoni" pitchFamily="2" charset="-79"/>
              </a:rPr>
              <a:t>IMAGENS</a:t>
            </a:r>
            <a:endParaRPr kumimoji="0" lang="pt-BR" sz="6000" b="1" i="0" u="none" strike="noStrike" kern="1200" cap="small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hiller" pitchFamily="82" charset="0"/>
              <a:ea typeface="+mj-ea"/>
              <a:cs typeface="Aharoni" pitchFamily="2" charset="-79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85720" y="1643050"/>
            <a:ext cx="8858280" cy="3429024"/>
          </a:xfrm>
        </p:spPr>
        <p:txBody>
          <a:bodyPr>
            <a:noAutofit/>
          </a:bodyPr>
          <a:lstStyle/>
          <a:p>
            <a:pPr algn="l"/>
            <a:endParaRPr lang="en-US" sz="5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                          </a:t>
            </a:r>
            <a:endParaRPr lang="pt-BR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Espaço Reservado para Conteúdo 3" descr="LOGON.N.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86710" y="71414"/>
            <a:ext cx="1286367" cy="3143272"/>
          </a:xfrm>
          <a:prstGeom prst="rect">
            <a:avLst/>
          </a:prstGeom>
        </p:spPr>
      </p:pic>
      <p:pic>
        <p:nvPicPr>
          <p:cNvPr id="8" name="Espaço Reservado para Conteúdo 5" descr="ALTAIR CASTRO (NADA, NENHUM E NINGUEM... TRUPE ARLEQUIN) (16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3" y="113448"/>
            <a:ext cx="4572033" cy="3048021"/>
          </a:xfrm>
          <a:prstGeom prst="rect">
            <a:avLst/>
          </a:prstGeom>
        </p:spPr>
      </p:pic>
      <p:pic>
        <p:nvPicPr>
          <p:cNvPr id="9" name="Imagem 8" descr="NADA, NENHUM E NINGUÉM... FOTO RAPHAEL PORTO (3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43372" y="3571876"/>
            <a:ext cx="4855480" cy="3236986"/>
          </a:xfrm>
          <a:prstGeom prst="rect">
            <a:avLst/>
          </a:prstGeom>
        </p:spPr>
      </p:pic>
      <p:pic>
        <p:nvPicPr>
          <p:cNvPr id="10" name="Espaço Reservado para Conteúdo 8" descr="ALTAIR CASTRO (NADA, NENHUM E NINGUEM... TRUPE ARLEQUIN) (003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55779" y="2604521"/>
            <a:ext cx="2373543" cy="1967487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85720" y="1643050"/>
            <a:ext cx="8858280" cy="3429024"/>
          </a:xfrm>
        </p:spPr>
        <p:txBody>
          <a:bodyPr>
            <a:noAutofit/>
          </a:bodyPr>
          <a:lstStyle/>
          <a:p>
            <a:pPr algn="l"/>
            <a:endParaRPr lang="en-US" sz="5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                          </a:t>
            </a:r>
            <a:endParaRPr lang="pt-BR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Espaço Reservado para Conteúdo 3" descr="LOGON.N.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86776" y="71414"/>
            <a:ext cx="791759" cy="2571768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500034" y="5500702"/>
            <a:ext cx="1552556" cy="614346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hiller" pitchFamily="82" charset="0"/>
                <a:ea typeface="+mj-ea"/>
                <a:cs typeface="+mj-cs"/>
              </a:rPr>
              <a:t>BAOBÁ</a:t>
            </a:r>
            <a:endParaRPr kumimoji="0" lang="pt-BR" sz="2800" b="1" i="0" u="none" strike="noStrike" kern="1200" cap="small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hiller" pitchFamily="82" charset="0"/>
              <a:ea typeface="+mj-ea"/>
              <a:cs typeface="+mj-cs"/>
            </a:endParaRPr>
          </a:p>
        </p:txBody>
      </p:sp>
      <p:pic>
        <p:nvPicPr>
          <p:cNvPr id="8" name="Espaço Reservado para Conteúdo 10" descr="ALTAIR CASTRO (NADA, NENHUM E NINGUEM... TRUPE ARLEQUIN) (2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483713"/>
            <a:ext cx="2071702" cy="4874113"/>
          </a:xfrm>
          <a:prstGeom prst="rect">
            <a:avLst/>
          </a:prstGeom>
        </p:spPr>
      </p:pic>
      <p:pic>
        <p:nvPicPr>
          <p:cNvPr id="9" name="Imagem 8" descr="ALTAIR CASTRO (NADA, NENHUM E NINGUEM... TRUPE ARLEQUIN) (85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06" y="71438"/>
            <a:ext cx="2214578" cy="4929198"/>
          </a:xfrm>
          <a:prstGeom prst="rect">
            <a:avLst/>
          </a:prstGeom>
        </p:spPr>
      </p:pic>
      <p:pic>
        <p:nvPicPr>
          <p:cNvPr id="10" name="Espaço Reservado para Conteúdo 3" descr="ALTAIR CASTRO (NADA, NENHUM E NINGUEM... TRUPE ARLEQUIN) (5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29454" y="2143116"/>
            <a:ext cx="2143140" cy="4525962"/>
          </a:xfrm>
          <a:prstGeom prst="rect">
            <a:avLst/>
          </a:prstGeom>
        </p:spPr>
      </p:pic>
      <p:sp>
        <p:nvSpPr>
          <p:cNvPr id="12" name="Título 1"/>
          <p:cNvSpPr txBox="1">
            <a:spLocks/>
          </p:cNvSpPr>
          <p:nvPr/>
        </p:nvSpPr>
        <p:spPr>
          <a:xfrm>
            <a:off x="6715140" y="1000108"/>
            <a:ext cx="2214578" cy="1328726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Chiller" pitchFamily="82" charset="0"/>
                <a:ea typeface="+mj-ea"/>
                <a:cs typeface="+mj-cs"/>
              </a:rPr>
              <a:t>ZURIEL /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Chiller" pitchFamily="82" charset="0"/>
                <a:ea typeface="+mj-ea"/>
                <a:cs typeface="+mj-cs"/>
              </a:rPr>
              <a:t>NINGUÉM</a:t>
            </a:r>
            <a:endParaRPr kumimoji="0" lang="pt-BR" sz="2800" b="1" i="0" u="none" strike="noStrike" kern="1200" cap="all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latin typeface="Chiller" pitchFamily="82" charset="0"/>
              <a:ea typeface="+mj-ea"/>
              <a:cs typeface="+mj-cs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4714876" y="5214950"/>
            <a:ext cx="2214578" cy="1357298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Chiller" pitchFamily="82" charset="0"/>
                <a:ea typeface="+mj-ea"/>
                <a:cs typeface="+mj-cs"/>
              </a:rPr>
              <a:t>TEBAS / NENHUM</a:t>
            </a:r>
            <a:endParaRPr kumimoji="0" lang="pt-BR" sz="2800" b="1" i="0" u="none" strike="noStrike" kern="1200" cap="all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latin typeface="Chiller" pitchFamily="82" charset="0"/>
              <a:ea typeface="+mj-ea"/>
              <a:cs typeface="+mj-cs"/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2357422" y="785794"/>
            <a:ext cx="2214578" cy="1500198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Chiller" pitchFamily="82" charset="0"/>
                <a:ea typeface="+mj-ea"/>
                <a:cs typeface="+mj-cs"/>
              </a:rPr>
              <a:t>FILÓ 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Chiller" pitchFamily="82" charset="0"/>
                <a:ea typeface="+mj-ea"/>
                <a:cs typeface="+mj-cs"/>
              </a:rPr>
              <a:t> NADA</a:t>
            </a:r>
            <a:endParaRPr kumimoji="0" lang="pt-BR" sz="2800" b="1" i="0" u="none" strike="noStrike" kern="1200" cap="all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latin typeface="Chiller" pitchFamily="82" charset="0"/>
              <a:ea typeface="+mj-ea"/>
              <a:cs typeface="+mj-cs"/>
            </a:endParaRPr>
          </a:p>
        </p:txBody>
      </p:sp>
      <p:pic>
        <p:nvPicPr>
          <p:cNvPr id="15" name="Espaço Reservado para Conteúdo 8" descr="ALTAIR CASTRO (NADA, NENHUM E NINGUEM... TRUPE ARLEQUIN) (156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28860" y="1974872"/>
            <a:ext cx="2286016" cy="4525962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85720" y="1643050"/>
            <a:ext cx="8858280" cy="3429024"/>
          </a:xfrm>
        </p:spPr>
        <p:txBody>
          <a:bodyPr>
            <a:noAutofit/>
          </a:bodyPr>
          <a:lstStyle/>
          <a:p>
            <a:pPr algn="l"/>
            <a:endParaRPr lang="en-US" sz="5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                          </a:t>
            </a:r>
            <a:endParaRPr lang="pt-BR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Espaço Reservado para Conteúdo 3" descr="LOGON.N.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86710" y="71414"/>
            <a:ext cx="1286367" cy="3143272"/>
          </a:xfrm>
          <a:prstGeom prst="rect">
            <a:avLst/>
          </a:prstGeom>
        </p:spPr>
      </p:pic>
      <p:pic>
        <p:nvPicPr>
          <p:cNvPr id="7" name="Espaço Reservado para Conteúdo 6" descr="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285860"/>
            <a:ext cx="3847316" cy="5286388"/>
          </a:xfrm>
          <a:prstGeom prst="rect">
            <a:avLst/>
          </a:prstGeom>
        </p:spPr>
      </p:pic>
      <p:pic>
        <p:nvPicPr>
          <p:cNvPr id="11" name="Espaço Reservado para Conteúdo 3" descr="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7686" y="1285860"/>
            <a:ext cx="3787262" cy="5286388"/>
          </a:xfrm>
          <a:prstGeom prst="rect">
            <a:avLst/>
          </a:prstGeom>
        </p:spPr>
      </p:pic>
      <p:sp>
        <p:nvSpPr>
          <p:cNvPr id="12" name="Título 1"/>
          <p:cNvSpPr txBox="1">
            <a:spLocks/>
          </p:cNvSpPr>
          <p:nvPr/>
        </p:nvSpPr>
        <p:spPr>
          <a:xfrm>
            <a:off x="3214678" y="71414"/>
            <a:ext cx="3143272" cy="100013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Chiller" pitchFamily="82" charset="0"/>
                <a:ea typeface="+mj-ea"/>
                <a:cs typeface="+mj-cs"/>
              </a:rPr>
              <a:t>CLIPAGEM</a:t>
            </a:r>
            <a:endParaRPr kumimoji="0" lang="pt-BR" sz="5400" b="1" i="0" u="none" strike="noStrike" kern="1200" cap="all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latin typeface="Chiller" pitchFamily="82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85720" y="1643050"/>
            <a:ext cx="8858280" cy="3429024"/>
          </a:xfrm>
        </p:spPr>
        <p:txBody>
          <a:bodyPr>
            <a:noAutofit/>
          </a:bodyPr>
          <a:lstStyle/>
          <a:p>
            <a:pPr algn="l"/>
            <a:endParaRPr lang="en-US" sz="5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                          </a:t>
            </a:r>
            <a:endParaRPr lang="pt-BR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Espaço Reservado para Conteúdo 3" descr="LOGON.N.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86710" y="71414"/>
            <a:ext cx="1286367" cy="3857652"/>
          </a:xfrm>
          <a:prstGeom prst="rect">
            <a:avLst/>
          </a:prstGeom>
        </p:spPr>
      </p:pic>
      <p:pic>
        <p:nvPicPr>
          <p:cNvPr id="8" name="Espaço Reservado para Conteúdo 3" descr="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142984"/>
            <a:ext cx="7895187" cy="5484081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85720" y="1643050"/>
            <a:ext cx="8858280" cy="3429024"/>
          </a:xfrm>
        </p:spPr>
        <p:txBody>
          <a:bodyPr>
            <a:noAutofit/>
          </a:bodyPr>
          <a:lstStyle/>
          <a:p>
            <a:pPr algn="l"/>
            <a:endParaRPr lang="en-US" sz="5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                          </a:t>
            </a:r>
            <a:endParaRPr lang="pt-BR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Espaço Reservado para Conteúdo 3" descr="LOGON.N.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86710" y="71414"/>
            <a:ext cx="1286367" cy="3857652"/>
          </a:xfrm>
          <a:prstGeom prst="rect">
            <a:avLst/>
          </a:prstGeom>
        </p:spPr>
      </p:pic>
      <p:pic>
        <p:nvPicPr>
          <p:cNvPr id="6" name="Espaço Reservado para Conteúdo 3" descr="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1" y="1165162"/>
            <a:ext cx="7786741" cy="5621424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85720" y="1643050"/>
            <a:ext cx="8858280" cy="3429024"/>
          </a:xfrm>
        </p:spPr>
        <p:txBody>
          <a:bodyPr>
            <a:noAutofit/>
          </a:bodyPr>
          <a:lstStyle/>
          <a:p>
            <a:pPr algn="l"/>
            <a:endParaRPr lang="en-US" sz="5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                          </a:t>
            </a:r>
            <a:endParaRPr lang="pt-BR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Espaço Reservado para Conteúdo 3" descr="LOGON.N.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86710" y="71414"/>
            <a:ext cx="1286367" cy="3857652"/>
          </a:xfrm>
          <a:prstGeom prst="rect">
            <a:avLst/>
          </a:prstGeom>
        </p:spPr>
      </p:pic>
      <p:pic>
        <p:nvPicPr>
          <p:cNvPr id="8" name="Espaço Reservado para Conteúdo 3" descr="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06" y="1428736"/>
            <a:ext cx="8081721" cy="4977622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85720" y="1643050"/>
            <a:ext cx="8858280" cy="3429024"/>
          </a:xfrm>
        </p:spPr>
        <p:txBody>
          <a:bodyPr>
            <a:noAutofit/>
          </a:bodyPr>
          <a:lstStyle/>
          <a:p>
            <a:pPr algn="l"/>
            <a:endParaRPr lang="en-US" sz="5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                          </a:t>
            </a:r>
            <a:endParaRPr lang="pt-BR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Espaço Reservado para Conteúdo 3" descr="LOGON.N.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86710" y="71414"/>
            <a:ext cx="1286367" cy="3857652"/>
          </a:xfrm>
          <a:prstGeom prst="rect">
            <a:avLst/>
          </a:prstGeom>
        </p:spPr>
      </p:pic>
      <p:pic>
        <p:nvPicPr>
          <p:cNvPr id="4" name="Espaço Reservado para Conteúdo 3" descr="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1054539"/>
            <a:ext cx="7572428" cy="5637043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3" descr="LOGON.N.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86710" y="71414"/>
            <a:ext cx="1286367" cy="3857652"/>
          </a:xfrm>
          <a:prstGeom prst="rect">
            <a:avLst/>
          </a:prstGeom>
        </p:spPr>
      </p:pic>
      <p:pic>
        <p:nvPicPr>
          <p:cNvPr id="4" name="Espaço Reservado para Conteúdo 3" descr="pp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142843" y="1000108"/>
            <a:ext cx="7885277" cy="5716826"/>
          </a:xfr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85720" y="1643050"/>
            <a:ext cx="11715832" cy="3429024"/>
          </a:xfrm>
        </p:spPr>
        <p:txBody>
          <a:bodyPr>
            <a:noAutofit/>
          </a:bodyPr>
          <a:lstStyle/>
          <a:p>
            <a:pPr algn="l"/>
            <a:endParaRPr lang="en-US" sz="5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                          </a:t>
            </a:r>
            <a:endParaRPr lang="pt-BR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Espaço Reservado para Conteúdo 3" descr="LOGON.N.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86710" y="71414"/>
            <a:ext cx="1286367" cy="3143272"/>
          </a:xfrm>
          <a:prstGeom prst="rect">
            <a:avLst/>
          </a:prstGeom>
        </p:spPr>
      </p:pic>
      <p:pic>
        <p:nvPicPr>
          <p:cNvPr id="10" name="Espaço Reservado para Conteúdo 3" descr="geca curv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260648"/>
            <a:ext cx="2736304" cy="2722136"/>
          </a:xfrm>
          <a:prstGeom prst="rect">
            <a:avLst/>
          </a:prstGeom>
        </p:spPr>
      </p:pic>
      <p:pic>
        <p:nvPicPr>
          <p:cNvPr id="11" name="Espaço Reservado para Conteúdo 3" descr="LOGO-TRUPE ARLEQUI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2132856"/>
            <a:ext cx="2437891" cy="2544759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2574032" y="4797152"/>
            <a:ext cx="656996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Com o objetivo de trocas e saberes coletivos, o Arlequin e o GECA se unem para montar o espetáculo “Nada, Nenhum e Ninguém…”,</a:t>
            </a:r>
          </a:p>
          <a:p>
            <a:pPr lvl="0" algn="ctr"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 com a finalidade de estreitar as fronteias entre estas cias, </a:t>
            </a:r>
          </a:p>
          <a:p>
            <a:pPr lvl="0" algn="ctr"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 unindo o teatro circense e o popular.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85720" y="1643050"/>
            <a:ext cx="8858280" cy="3429024"/>
          </a:xfrm>
        </p:spPr>
        <p:txBody>
          <a:bodyPr>
            <a:noAutofit/>
          </a:bodyPr>
          <a:lstStyle/>
          <a:p>
            <a:pPr algn="l"/>
            <a:endParaRPr lang="en-US" sz="5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                          </a:t>
            </a:r>
            <a:endParaRPr lang="pt-BR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Espaço Reservado para Conteúdo 3" descr="LOGON.N.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86710" y="71414"/>
            <a:ext cx="1286367" cy="3857652"/>
          </a:xfrm>
          <a:prstGeom prst="rect">
            <a:avLst/>
          </a:prstGeom>
        </p:spPr>
      </p:pic>
      <p:pic>
        <p:nvPicPr>
          <p:cNvPr id="4" name="Espaço Reservado para Conteúdo 5" descr="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5" y="1285860"/>
            <a:ext cx="8001055" cy="5309658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85720" y="1643050"/>
            <a:ext cx="8858280" cy="3429024"/>
          </a:xfrm>
        </p:spPr>
        <p:txBody>
          <a:bodyPr>
            <a:noAutofit/>
          </a:bodyPr>
          <a:lstStyle/>
          <a:p>
            <a:pPr algn="l"/>
            <a:endParaRPr lang="en-US" sz="5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                          </a:t>
            </a:r>
            <a:endParaRPr lang="pt-BR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Espaço Reservado para Conteúdo 3" descr="LOGON.N.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86710" y="71414"/>
            <a:ext cx="1286367" cy="3857652"/>
          </a:xfrm>
          <a:prstGeom prst="rect">
            <a:avLst/>
          </a:prstGeom>
        </p:spPr>
      </p:pic>
      <p:pic>
        <p:nvPicPr>
          <p:cNvPr id="6" name="Espaço Reservado para Conteúdo 3" descr="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214422"/>
            <a:ext cx="8001056" cy="543363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85720" y="1643050"/>
            <a:ext cx="8858280" cy="3429024"/>
          </a:xfrm>
        </p:spPr>
        <p:txBody>
          <a:bodyPr>
            <a:noAutofit/>
          </a:bodyPr>
          <a:lstStyle/>
          <a:p>
            <a:pPr algn="l"/>
            <a:endParaRPr lang="en-US" sz="5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                          </a:t>
            </a:r>
            <a:endParaRPr lang="pt-BR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Espaço Reservado para Conteúdo 3" descr="LOGON.N.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86710" y="71414"/>
            <a:ext cx="1286367" cy="3857652"/>
          </a:xfrm>
          <a:prstGeom prst="rect">
            <a:avLst/>
          </a:prstGeom>
        </p:spPr>
      </p:pic>
      <p:pic>
        <p:nvPicPr>
          <p:cNvPr id="4" name="Espaço Reservado para Conteúdo 3" descr="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285860"/>
            <a:ext cx="8016101" cy="4786346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3" descr="LOGON.N.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361" y="-24"/>
            <a:ext cx="1117271" cy="3143272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500166" y="142852"/>
            <a:ext cx="6643734" cy="785818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hiller" pitchFamily="82" charset="0"/>
                <a:ea typeface="+mj-ea"/>
                <a:cs typeface="Aharoni" pitchFamily="2" charset="-79"/>
              </a:rPr>
              <a:t>PROPOSTA DE OFICINA</a:t>
            </a:r>
            <a:endParaRPr kumimoji="0" lang="pt-BR" sz="2200" b="1" i="0" u="none" strike="noStrike" kern="1200" cap="small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hiller" pitchFamily="82" charset="0"/>
              <a:ea typeface="+mj-ea"/>
              <a:cs typeface="Aharoni" pitchFamily="2" charset="-79"/>
            </a:endParaRPr>
          </a:p>
        </p:txBody>
      </p:sp>
      <p:sp>
        <p:nvSpPr>
          <p:cNvPr id="9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1208856" y="1428736"/>
            <a:ext cx="7467600" cy="487375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  <a:cs typeface="Times New Roman" pitchFamily="18" charset="0"/>
              </a:rPr>
              <a:t>Corpo Poético do Ator</a:t>
            </a:r>
          </a:p>
          <a:p>
            <a:pPr algn="ctr">
              <a:buNone/>
            </a:pPr>
            <a:endParaRPr lang="pt-BR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pt-BR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Ministrantes:  </a:t>
            </a:r>
            <a:r>
              <a:rPr lang="pt-BR" sz="1600" dirty="0" smtClean="0">
                <a:latin typeface="Times New Roman" pitchFamily="18" charset="0"/>
                <a:cs typeface="Times New Roman" pitchFamily="18" charset="0"/>
              </a:rPr>
              <a:t>Marcos Pinto, Ana Valentim, Diocélio Barbosa, Márcio de Paula e Walter Olivério</a:t>
            </a:r>
          </a:p>
          <a:p>
            <a:pPr algn="just">
              <a:buNone/>
            </a:pPr>
            <a:r>
              <a:rPr lang="pt-BR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Conteúdo: </a:t>
            </a:r>
            <a:r>
              <a:rPr lang="pt-BR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A subpartitura como alicerce no trabalho do </a:t>
            </a:r>
            <a:r>
              <a:rPr lang="pt-BR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ator </a:t>
            </a:r>
            <a:r>
              <a:rPr lang="pt-BR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se </a:t>
            </a:r>
            <a:r>
              <a:rPr lang="pt-BR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apóia </a:t>
            </a:r>
            <a:r>
              <a:rPr lang="pt-BR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na mimese </a:t>
            </a:r>
            <a:r>
              <a:rPr lang="pt-BR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corpórea no processo de criativo do ator até a cena. </a:t>
            </a:r>
            <a:r>
              <a:rPr lang="pt-BR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Não se limitando as relações com texto para reger na cena a representação do corpo poético do ator.</a:t>
            </a:r>
            <a:r>
              <a:rPr lang="pt-BR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buNone/>
            </a:pPr>
            <a:r>
              <a:rPr lang="pt-BR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Público: </a:t>
            </a:r>
            <a:r>
              <a:rPr lang="pt-BR" sz="1600" dirty="0" smtClean="0">
                <a:latin typeface="Times New Roman" pitchFamily="18" charset="0"/>
                <a:cs typeface="Times New Roman" pitchFamily="18" charset="0"/>
              </a:rPr>
              <a:t>Jovens e adultos a partir de 15 anos que sejam iniciados na área.</a:t>
            </a:r>
          </a:p>
          <a:p>
            <a:pPr>
              <a:buNone/>
            </a:pPr>
            <a:r>
              <a:rPr lang="pt-BR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Número de Participantes: </a:t>
            </a:r>
            <a:r>
              <a:rPr lang="pt-BR" sz="1600" dirty="0" smtClean="0">
                <a:latin typeface="Times New Roman" pitchFamily="18" charset="0"/>
                <a:cs typeface="Times New Roman" pitchFamily="18" charset="0"/>
              </a:rPr>
              <a:t>20 pessoas</a:t>
            </a:r>
          </a:p>
          <a:p>
            <a:pPr>
              <a:buNone/>
            </a:pPr>
            <a:r>
              <a:rPr lang="pt-BR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Carga Horária: </a:t>
            </a:r>
            <a:r>
              <a:rPr lang="pt-BR" sz="1600" dirty="0" smtClean="0">
                <a:latin typeface="Times New Roman" pitchFamily="18" charset="0"/>
                <a:cs typeface="Times New Roman" pitchFamily="18" charset="0"/>
              </a:rPr>
              <a:t>06h00</a:t>
            </a:r>
          </a:p>
          <a:p>
            <a:pPr>
              <a:buNone/>
            </a:pPr>
            <a:r>
              <a:rPr lang="pt-BR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Recursos Didáticos: </a:t>
            </a:r>
          </a:p>
          <a:p>
            <a:pPr>
              <a:buNone/>
            </a:pPr>
            <a:r>
              <a:rPr lang="pt-BR" sz="1600" dirty="0" smtClean="0">
                <a:latin typeface="Times New Roman" pitchFamily="18" charset="0"/>
                <a:cs typeface="Times New Roman" pitchFamily="18" charset="0"/>
              </a:rPr>
              <a:t>- Aparelho de Som com CD Player</a:t>
            </a:r>
          </a:p>
          <a:p>
            <a:pPr>
              <a:buNone/>
            </a:pPr>
            <a:r>
              <a:rPr lang="pt-BR" sz="1600" dirty="0" smtClean="0">
                <a:latin typeface="Times New Roman" pitchFamily="18" charset="0"/>
                <a:cs typeface="Times New Roman" pitchFamily="18" charset="0"/>
              </a:rPr>
              <a:t>- Sala ampla e arejada</a:t>
            </a:r>
          </a:p>
          <a:p>
            <a:pPr>
              <a:buNone/>
            </a:pPr>
            <a:endParaRPr lang="pt-BR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pt-BR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85720" y="1643050"/>
            <a:ext cx="8858280" cy="3429024"/>
          </a:xfrm>
        </p:spPr>
        <p:txBody>
          <a:bodyPr>
            <a:noAutofit/>
          </a:bodyPr>
          <a:lstStyle/>
          <a:p>
            <a:pPr algn="l"/>
            <a:endParaRPr lang="en-US" sz="5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                          </a:t>
            </a:r>
            <a:endParaRPr lang="pt-BR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Espaço Reservado para Conteúdo 3" descr="LOGON.N.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86710" y="71414"/>
            <a:ext cx="1286367" cy="3857652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500166" y="142852"/>
            <a:ext cx="6643734" cy="785818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hiller" pitchFamily="82" charset="0"/>
                <a:ea typeface="+mj-ea"/>
                <a:cs typeface="Aharoni" pitchFamily="2" charset="-79"/>
              </a:rPr>
              <a:t>CONTATO</a:t>
            </a:r>
            <a:endParaRPr kumimoji="0" lang="pt-BR" sz="2200" b="1" i="0" u="none" strike="noStrike" kern="1200" cap="small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hiller" pitchFamily="82" charset="0"/>
              <a:ea typeface="+mj-ea"/>
              <a:cs typeface="Aharoni" pitchFamily="2" charset="-79"/>
            </a:endParaRP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2071670" y="1000108"/>
            <a:ext cx="6500858" cy="564357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PRODUÇÃO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endParaRPr kumimoji="0" lang="en-US" sz="16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(83) 3252-1265 / 8730-8183 / 9977-5838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(Diocélio Barbosa)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endParaRPr lang="en-US" sz="1600" dirty="0" smtClean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(83) 88769304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lang="en-US" sz="1600" dirty="0" smtClean="0"/>
              <a:t>Ana Valentim</a:t>
            </a:r>
            <a:endParaRPr kumimoji="0" lang="en-US" sz="16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endParaRPr kumimoji="0" lang="en-US" sz="16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E-MAIL: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hlinkClick r:id="rId3"/>
              </a:rPr>
              <a:t>Arlequin.producao@gmail.com</a:t>
            </a:r>
            <a:endParaRPr kumimoji="0" lang="en-US" sz="16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endParaRPr kumimoji="0" lang="en-US" sz="16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endParaRPr kumimoji="0" lang="en-US" sz="16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  <a:hlinkClick r:id="rId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ENDEREÇO PARA CORRESPONDÊNCIA: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Rua Carmem Andrade Espínola, 52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Altiplano CEP: 58046-390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João Pessoa  - Paraíba - Brasil</a:t>
            </a:r>
            <a:endParaRPr kumimoji="0" lang="pt-BR" sz="16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endParaRPr kumimoji="0" lang="pt-BR" sz="1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85720" y="1643050"/>
            <a:ext cx="8858280" cy="3429024"/>
          </a:xfrm>
        </p:spPr>
        <p:txBody>
          <a:bodyPr>
            <a:noAutofit/>
          </a:bodyPr>
          <a:lstStyle/>
          <a:p>
            <a:pPr algn="l"/>
            <a:endParaRPr lang="en-US" sz="5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                          </a:t>
            </a:r>
            <a:endParaRPr lang="pt-BR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Espaço Reservado para Conteúdo 3" descr="LOGON.N.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28384" y="71414"/>
            <a:ext cx="1044693" cy="2277466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000100" y="214298"/>
            <a:ext cx="6929486" cy="1143000"/>
          </a:xfrm>
          <a:prstGeom prst="rect">
            <a:avLst/>
          </a:prstGeom>
        </p:spPr>
        <p:txBody>
          <a:bodyPr vert="horz" anchor="b">
            <a:normAutofit fontScale="925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44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hiller" pitchFamily="82" charset="0"/>
                <a:ea typeface="+mj-ea"/>
                <a:cs typeface="Aharoni" pitchFamily="2" charset="-79"/>
              </a:rPr>
              <a:t>Coletivo </a:t>
            </a:r>
            <a:r>
              <a:rPr lang="en-US" sz="4400" b="1" cap="small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  <a:ea typeface="+mj-ea"/>
                <a:cs typeface="Aharoni" pitchFamily="2" charset="-79"/>
              </a:rPr>
              <a:t>de Circo e Teatro</a:t>
            </a:r>
            <a:r>
              <a:rPr kumimoji="0" lang="en-US" sz="44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hiller" pitchFamily="82" charset="0"/>
                <a:ea typeface="+mj-ea"/>
                <a:cs typeface="Aharoni" pitchFamily="2" charset="-79"/>
              </a:rPr>
              <a:t> Grupo GEC</a:t>
            </a:r>
            <a:r>
              <a:rPr kumimoji="0" lang="en-US" sz="44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hiller" pitchFamily="82" charset="0"/>
                <a:ea typeface="+mj-ea"/>
                <a:cs typeface="Aharoni" pitchFamily="2" charset="-79"/>
              </a:rPr>
              <a:t>A </a:t>
            </a:r>
            <a:r>
              <a:rPr kumimoji="0" lang="en-US" sz="44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hiller" pitchFamily="82" charset="0"/>
                <a:ea typeface="+mj-ea"/>
                <a:cs typeface="Aharoni" pitchFamily="2" charset="-79"/>
              </a:rPr>
              <a:t>e</a:t>
            </a:r>
            <a:r>
              <a:rPr kumimoji="0" lang="en-US" sz="44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hiller" pitchFamily="82" charset="0"/>
                <a:ea typeface="+mj-ea"/>
                <a:cs typeface="Aharoni" pitchFamily="2" charset="-79"/>
              </a:rPr>
              <a:t> </a:t>
            </a:r>
            <a:r>
              <a:rPr lang="en-US" sz="4400" b="1" cap="small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  <a:cs typeface="Aharoni" pitchFamily="2" charset="-79"/>
              </a:rPr>
              <a:t>Trupe Arlequin </a:t>
            </a:r>
            <a:endParaRPr kumimoji="0" lang="pt-BR" sz="4400" b="1" i="0" u="none" strike="noStrike" kern="1200" cap="small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hiller" pitchFamily="82" charset="0"/>
              <a:ea typeface="+mj-ea"/>
              <a:cs typeface="Aharoni" pitchFamily="2" charset="-79"/>
            </a:endParaRP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2116566" y="1953882"/>
            <a:ext cx="6919930" cy="464347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endParaRPr kumimoji="0" lang="pt-BR" sz="11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hiller" pitchFamily="82" charset="0"/>
                <a:cs typeface="Times New Roman" pitchFamily="18" charset="0"/>
              </a:rPr>
              <a:t>GECA (Grupo Experimental Cena Aberta)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pt-BR" sz="1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     Fundado no ano de 2004 pelo ator e diretor Marcos Pinto, o GECA surge com o objetivo de dar continuidade a sua pesquisa relacionada ao Erudito e Popular Nordestino vivenciada no Projeto de Integração e Descentralização dos Atores do Nordeste (PIANE), coordenado pelo encenador Moncho Rodriguez.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pt-BR" sz="1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       O Grupo tem como base as “estórias” do Cordel como forma de revisitar nossas memórias, não excluindo o universal. Trabalhar um teatro que mistura dança, musica, poesia, festa, emoção e circo, com o objetivo de viver e ter a consciência de quem traz na linguagem um teatro novo. Valorizar o universo fabuloso do memorial com suas heranças de um teatro particular, tornando-o universal.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r"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Chiller" pitchFamily="82" charset="0"/>
                <a:cs typeface="Times New Roman" pitchFamily="18" charset="0"/>
              </a:rPr>
              <a:t>Trupe Arlequin de Circo Teatro</a:t>
            </a:r>
          </a:p>
          <a:p>
            <a:pPr lvl="0" algn="just"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lang="pt-BR" sz="1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pt-BR" sz="1200" dirty="0" smtClean="0">
                <a:latin typeface="Times New Roman" pitchFamily="18" charset="0"/>
                <a:cs typeface="Times New Roman" pitchFamily="18" charset="0"/>
              </a:rPr>
              <a:t>A Trupe Arlequin de Circo Teatro, fundada em 10 de Dezembro de 2008 pelo artista Diocélio Barbosa, nasce com o intuito de continuidade de uma pesquisa coletiva, voltada para a disseminação e valorização da arte circense/teatral.</a:t>
            </a:r>
          </a:p>
          <a:p>
            <a:pPr lvl="0" algn="just"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lang="pt-BR" sz="1200" dirty="0" smtClean="0">
                <a:latin typeface="Times New Roman" pitchFamily="18" charset="0"/>
                <a:cs typeface="Times New Roman" pitchFamily="18" charset="0"/>
              </a:rPr>
              <a:t>		O coletivo é formado por artistas, que já possuem uma trajetória de trabalhos voltada para a arte do circo e do teatro. A Trupe possui uma prática calcada na investigação física a partir das técnicas de circo, utilizada para subsidiar as montagens tanto dos experimentos teatrais, como dos circenses.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endParaRPr kumimoji="0" lang="pt-BR" sz="12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 txBox="1">
            <a:spLocks/>
          </p:cNvSpPr>
          <p:nvPr/>
        </p:nvSpPr>
        <p:spPr>
          <a:xfrm>
            <a:off x="1475656" y="-535785"/>
            <a:ext cx="6643734" cy="107157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hiller" pitchFamily="82" charset="0"/>
                <a:ea typeface="+mj-ea"/>
                <a:cs typeface="Aharoni" pitchFamily="2" charset="-79"/>
              </a:rPr>
              <a:t>Currículo -</a:t>
            </a:r>
            <a:r>
              <a:rPr lang="en-US" sz="2800" b="1" cap="small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  <a:ea typeface="+mj-ea"/>
                <a:cs typeface="Aharoni" pitchFamily="2" charset="-79"/>
              </a:rPr>
              <a:t> Grupo GECA</a:t>
            </a:r>
            <a:r>
              <a:rPr kumimoji="0" lang="en-US" sz="28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hiller" pitchFamily="82" charset="0"/>
                <a:ea typeface="+mj-ea"/>
                <a:cs typeface="Aharoni" pitchFamily="2" charset="-79"/>
              </a:rPr>
              <a:t> </a:t>
            </a:r>
            <a:endParaRPr kumimoji="0" lang="pt-BR" sz="2800" b="1" i="0" u="none" strike="noStrike" kern="1200" cap="small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hiller" pitchFamily="82" charset="0"/>
              <a:ea typeface="+mj-ea"/>
              <a:cs typeface="Aharoni" pitchFamily="2" charset="-79"/>
            </a:endParaRPr>
          </a:p>
        </p:txBody>
      </p:sp>
      <p:sp>
        <p:nvSpPr>
          <p:cNvPr id="7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251520" y="692696"/>
            <a:ext cx="4248472" cy="6165304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pt-BR" sz="40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pt-BR" sz="4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ESPETÁCULOS MONTADOS:</a:t>
            </a:r>
          </a:p>
          <a:p>
            <a:pPr>
              <a:buNone/>
            </a:pPr>
            <a:r>
              <a:rPr lang="pt-BR" sz="4000" dirty="0" smtClean="0">
                <a:latin typeface="Times New Roman" pitchFamily="18" charset="0"/>
                <a:cs typeface="Times New Roman" pitchFamily="18" charset="0"/>
              </a:rPr>
              <a:t>- Guiomar, a Filha da Mãe... (2004)</a:t>
            </a:r>
          </a:p>
          <a:p>
            <a:pPr>
              <a:buNone/>
            </a:pPr>
            <a:r>
              <a:rPr lang="pt-BR" sz="4000" dirty="0" smtClean="0">
                <a:latin typeface="Times New Roman" pitchFamily="18" charset="0"/>
                <a:cs typeface="Times New Roman" pitchFamily="18" charset="0"/>
              </a:rPr>
              <a:t>- Tão Longe (2004)</a:t>
            </a:r>
          </a:p>
          <a:p>
            <a:pPr>
              <a:buNone/>
            </a:pPr>
            <a:r>
              <a:rPr lang="pt-BR" sz="4000" dirty="0" smtClean="0">
                <a:latin typeface="Times New Roman" pitchFamily="18" charset="0"/>
                <a:cs typeface="Times New Roman" pitchFamily="18" charset="0"/>
              </a:rPr>
              <a:t>- Presépio Mambembe (2005) </a:t>
            </a:r>
          </a:p>
          <a:p>
            <a:pPr>
              <a:buNone/>
            </a:pPr>
            <a:r>
              <a:rPr lang="pt-BR" sz="4000" dirty="0" smtClean="0">
                <a:latin typeface="Times New Roman" pitchFamily="18" charset="0"/>
                <a:cs typeface="Times New Roman" pitchFamily="18" charset="0"/>
              </a:rPr>
              <a:t>- A Saga de Zacarias (2007) </a:t>
            </a:r>
          </a:p>
          <a:p>
            <a:pPr>
              <a:buNone/>
            </a:pPr>
            <a:r>
              <a:rPr lang="pt-BR" sz="4000" dirty="0" smtClean="0">
                <a:latin typeface="Times New Roman" pitchFamily="18" charset="0"/>
                <a:cs typeface="Times New Roman" pitchFamily="18" charset="0"/>
              </a:rPr>
              <a:t>- Cordel em Retalhos (2007) </a:t>
            </a:r>
          </a:p>
          <a:p>
            <a:pPr>
              <a:buNone/>
            </a:pPr>
            <a:r>
              <a:rPr lang="pt-BR" sz="4000" dirty="0" smtClean="0">
                <a:latin typeface="Times New Roman" pitchFamily="18" charset="0"/>
                <a:cs typeface="Times New Roman" pitchFamily="18" charset="0"/>
              </a:rPr>
              <a:t>- Nada, Nenhum e Ninguém... (2009)</a:t>
            </a:r>
          </a:p>
          <a:p>
            <a:pPr>
              <a:buNone/>
            </a:pPr>
            <a:endParaRPr lang="pt-BR" sz="40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pt-BR" sz="4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PRÊMIOS:</a:t>
            </a:r>
          </a:p>
          <a:p>
            <a:pPr>
              <a:buNone/>
            </a:pPr>
            <a:r>
              <a:rPr lang="pt-BR" sz="4000" dirty="0" smtClean="0">
                <a:latin typeface="Times New Roman" pitchFamily="18" charset="0"/>
                <a:cs typeface="Times New Roman" pitchFamily="18" charset="0"/>
              </a:rPr>
              <a:t>- Espetáculo: </a:t>
            </a:r>
            <a:r>
              <a:rPr lang="pt-BR" sz="4000" b="1" dirty="0" smtClean="0">
                <a:latin typeface="Times New Roman" pitchFamily="18" charset="0"/>
                <a:cs typeface="Times New Roman" pitchFamily="18" charset="0"/>
              </a:rPr>
              <a:t>Presépio Mambembe</a:t>
            </a:r>
            <a:r>
              <a:rPr lang="pt-BR" sz="4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pt-BR" sz="4000" dirty="0" smtClean="0">
                <a:latin typeface="Times New Roman" pitchFamily="18" charset="0"/>
                <a:cs typeface="Times New Roman" pitchFamily="18" charset="0"/>
              </a:rPr>
              <a:t>XI Mostra Estadual de Teatro e Dança (2004)</a:t>
            </a:r>
          </a:p>
          <a:p>
            <a:pPr>
              <a:buNone/>
            </a:pPr>
            <a:r>
              <a:rPr lang="pt-BR" sz="4000" dirty="0" smtClean="0">
                <a:latin typeface="Times New Roman" pitchFamily="18" charset="0"/>
                <a:cs typeface="Times New Roman" pitchFamily="18" charset="0"/>
              </a:rPr>
              <a:t>Premio: 1º Lugar, Melhor Ator, Melhor Atriz, Figurino, </a:t>
            </a:r>
          </a:p>
          <a:p>
            <a:pPr>
              <a:buNone/>
            </a:pPr>
            <a:r>
              <a:rPr lang="pt-BR" sz="4000" dirty="0" smtClean="0">
                <a:latin typeface="Times New Roman" pitchFamily="18" charset="0"/>
                <a:cs typeface="Times New Roman" pitchFamily="18" charset="0"/>
              </a:rPr>
              <a:t>Direção,Cenário e Dramaturgia</a:t>
            </a:r>
          </a:p>
          <a:p>
            <a:pPr>
              <a:buNone/>
            </a:pPr>
            <a:r>
              <a:rPr lang="pt-BR" sz="4000" dirty="0" smtClean="0">
                <a:latin typeface="Times New Roman" pitchFamily="18" charset="0"/>
                <a:cs typeface="Times New Roman" pitchFamily="18" charset="0"/>
              </a:rPr>
              <a:t>- Espetáculo: </a:t>
            </a:r>
            <a:r>
              <a:rPr lang="pt-BR" sz="4000" b="1" dirty="0" smtClean="0">
                <a:latin typeface="Times New Roman" pitchFamily="18" charset="0"/>
                <a:cs typeface="Times New Roman" pitchFamily="18" charset="0"/>
              </a:rPr>
              <a:t>Guiomar, a Filha da Mãe...</a:t>
            </a:r>
            <a:r>
              <a:rPr lang="pt-BR" sz="4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pt-BR" sz="4000" dirty="0" smtClean="0">
                <a:latin typeface="Times New Roman" pitchFamily="18" charset="0"/>
                <a:cs typeface="Times New Roman" pitchFamily="18" charset="0"/>
              </a:rPr>
              <a:t>XI Mostra Estadual de Teatro e Dança (2004)</a:t>
            </a:r>
          </a:p>
          <a:p>
            <a:pPr>
              <a:buNone/>
            </a:pPr>
            <a:r>
              <a:rPr lang="pt-BR" sz="4000" dirty="0" smtClean="0">
                <a:latin typeface="Times New Roman" pitchFamily="18" charset="0"/>
                <a:cs typeface="Times New Roman" pitchFamily="18" charset="0"/>
              </a:rPr>
              <a:t>Premio: 2º Lugar, Melhor Ator e Dramaturgia</a:t>
            </a:r>
          </a:p>
          <a:p>
            <a:pPr>
              <a:buNone/>
            </a:pPr>
            <a:r>
              <a:rPr lang="pt-BR" sz="4000" dirty="0" smtClean="0">
                <a:latin typeface="Times New Roman" pitchFamily="18" charset="0"/>
                <a:cs typeface="Times New Roman" pitchFamily="18" charset="0"/>
              </a:rPr>
              <a:t>FESTIVAL ALDEIA SESC DA CENA COMUNITÁRIA (2008) </a:t>
            </a:r>
          </a:p>
          <a:p>
            <a:pPr>
              <a:buNone/>
            </a:pPr>
            <a:r>
              <a:rPr lang="pt-BR" sz="4000" dirty="0" smtClean="0">
                <a:latin typeface="Times New Roman" pitchFamily="18" charset="0"/>
                <a:cs typeface="Times New Roman" pitchFamily="18" charset="0"/>
              </a:rPr>
              <a:t>Prêmio: Melhor Ator e Melhor Atriz</a:t>
            </a:r>
          </a:p>
          <a:p>
            <a:pPr>
              <a:buNone/>
            </a:pPr>
            <a:r>
              <a:rPr lang="pt-BR" sz="4000" dirty="0" smtClean="0">
                <a:latin typeface="Times New Roman" pitchFamily="18" charset="0"/>
                <a:cs typeface="Times New Roman" pitchFamily="18" charset="0"/>
              </a:rPr>
              <a:t>IV CAJAZERATO (2009)</a:t>
            </a:r>
          </a:p>
          <a:p>
            <a:pPr>
              <a:buNone/>
            </a:pPr>
            <a:r>
              <a:rPr lang="pt-BR" sz="4000" dirty="0" smtClean="0">
                <a:latin typeface="Times New Roman" pitchFamily="18" charset="0"/>
                <a:cs typeface="Times New Roman" pitchFamily="18" charset="0"/>
              </a:rPr>
              <a:t>Premio: 2º Lugar, Iluminação, Melhor Atriz</a:t>
            </a:r>
          </a:p>
          <a:p>
            <a:pPr>
              <a:buNone/>
            </a:pPr>
            <a:r>
              <a:rPr lang="pt-BR" sz="4000" dirty="0" smtClean="0">
                <a:latin typeface="Times New Roman" pitchFamily="18" charset="0"/>
                <a:cs typeface="Times New Roman" pitchFamily="18" charset="0"/>
              </a:rPr>
              <a:t>- Espetáculo: </a:t>
            </a:r>
            <a:r>
              <a:rPr lang="pt-BR" sz="4000" b="1" dirty="0" smtClean="0">
                <a:latin typeface="Times New Roman" pitchFamily="18" charset="0"/>
                <a:cs typeface="Times New Roman" pitchFamily="18" charset="0"/>
              </a:rPr>
              <a:t>A Saga de Zacarias </a:t>
            </a:r>
            <a:endParaRPr lang="pt-BR" sz="4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pt-BR" sz="4000" dirty="0" smtClean="0">
                <a:latin typeface="Times New Roman" pitchFamily="18" charset="0"/>
                <a:cs typeface="Times New Roman" pitchFamily="18" charset="0"/>
              </a:rPr>
              <a:t>II CAJAZERATO (2007)</a:t>
            </a:r>
          </a:p>
          <a:p>
            <a:pPr>
              <a:buNone/>
            </a:pPr>
            <a:r>
              <a:rPr lang="pt-BR" sz="4000" dirty="0" smtClean="0">
                <a:latin typeface="Times New Roman" pitchFamily="18" charset="0"/>
                <a:cs typeface="Times New Roman" pitchFamily="18" charset="0"/>
              </a:rPr>
              <a:t>Premio: 1º Lugar, Melhor Ator, Melhor Atriz, Ator Coadjuvante, Sonoplastia e Direção</a:t>
            </a:r>
          </a:p>
          <a:p>
            <a:pPr>
              <a:buNone/>
            </a:pPr>
            <a:r>
              <a:rPr lang="pt-BR" sz="4000" dirty="0" smtClean="0">
                <a:latin typeface="Times New Roman" pitchFamily="18" charset="0"/>
                <a:cs typeface="Times New Roman" pitchFamily="18" charset="0"/>
              </a:rPr>
              <a:t>XIV Mostra Estadual de Teatro e Dança (2008)</a:t>
            </a:r>
          </a:p>
          <a:p>
            <a:pPr>
              <a:buNone/>
            </a:pPr>
            <a:r>
              <a:rPr lang="pt-BR" sz="4000" dirty="0" smtClean="0">
                <a:latin typeface="Times New Roman" pitchFamily="18" charset="0"/>
                <a:cs typeface="Times New Roman" pitchFamily="18" charset="0"/>
              </a:rPr>
              <a:t>Premio: 2º Lugar, Melhor Ator, Direção e Dramaturgia</a:t>
            </a:r>
          </a:p>
          <a:p>
            <a:pPr marL="342900" lvl="0" indent="-342900">
              <a:spcBef>
                <a:spcPct val="20000"/>
              </a:spcBef>
              <a:buNone/>
              <a:defRPr/>
            </a:pPr>
            <a:endParaRPr lang="pt-BR" sz="40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spcBef>
                <a:spcPct val="20000"/>
              </a:spcBef>
              <a:buNone/>
              <a:defRPr/>
            </a:pPr>
            <a:r>
              <a:rPr lang="pt-BR" sz="4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EVENTOS/PROJETOS (BR)</a:t>
            </a:r>
          </a:p>
          <a:p>
            <a:pPr marL="342900" lvl="0" indent="-342900">
              <a:spcBef>
                <a:spcPct val="20000"/>
              </a:spcBef>
              <a:buNone/>
              <a:defRPr/>
            </a:pPr>
            <a:r>
              <a:rPr lang="pt-BR" sz="4000" dirty="0" smtClean="0">
                <a:latin typeface="Times New Roman" pitchFamily="18" charset="0"/>
                <a:cs typeface="Times New Roman" pitchFamily="18" charset="0"/>
              </a:rPr>
              <a:t> Comemoração do Dia Mundial do Teatro (2007) – PB</a:t>
            </a:r>
          </a:p>
          <a:p>
            <a:pPr marL="342900" lvl="0" indent="-342900">
              <a:spcBef>
                <a:spcPct val="20000"/>
              </a:spcBef>
              <a:buNone/>
              <a:defRPr/>
            </a:pPr>
            <a:r>
              <a:rPr lang="pt-BR" sz="4000" dirty="0" smtClean="0">
                <a:latin typeface="Times New Roman" pitchFamily="18" charset="0"/>
                <a:cs typeface="Times New Roman" pitchFamily="18" charset="0"/>
              </a:rPr>
              <a:t>PROJETO Teatro Boca da Noite (2007) – PB</a:t>
            </a:r>
          </a:p>
          <a:p>
            <a:pPr marL="342900" lvl="0" indent="-342900">
              <a:spcBef>
                <a:spcPct val="20000"/>
              </a:spcBef>
              <a:buNone/>
              <a:defRPr/>
            </a:pPr>
            <a:r>
              <a:rPr lang="pt-BR" sz="4000" dirty="0" smtClean="0">
                <a:latin typeface="Times New Roman" pitchFamily="18" charset="0"/>
                <a:cs typeface="Times New Roman" pitchFamily="18" charset="0"/>
              </a:rPr>
              <a:t>CAJAZERATO (2007) – PB</a:t>
            </a:r>
          </a:p>
          <a:p>
            <a:pPr marL="342900" lvl="0" indent="-342900">
              <a:spcBef>
                <a:spcPct val="20000"/>
              </a:spcBef>
              <a:buNone/>
              <a:defRPr/>
            </a:pPr>
            <a:r>
              <a:rPr lang="pt-BR" sz="4000" dirty="0" smtClean="0">
                <a:latin typeface="Times New Roman" pitchFamily="18" charset="0"/>
                <a:cs typeface="Times New Roman" pitchFamily="18" charset="0"/>
              </a:rPr>
              <a:t>PROJETO Teatro Boca da Noite (2008) – PB</a:t>
            </a:r>
          </a:p>
          <a:p>
            <a:pPr marL="342900" lvl="0" indent="-342900">
              <a:spcBef>
                <a:spcPct val="20000"/>
              </a:spcBef>
              <a:buNone/>
              <a:defRPr/>
            </a:pPr>
            <a:r>
              <a:rPr lang="pt-BR" sz="4000" dirty="0" smtClean="0">
                <a:latin typeface="Times New Roman" pitchFamily="18" charset="0"/>
                <a:cs typeface="Times New Roman" pitchFamily="18" charset="0"/>
              </a:rPr>
              <a:t>Projeto Verão Total (2009) - PB</a:t>
            </a:r>
          </a:p>
          <a:p>
            <a:pPr marL="342900" lvl="0" indent="-342900">
              <a:spcBef>
                <a:spcPct val="20000"/>
              </a:spcBef>
              <a:buNone/>
              <a:defRPr/>
            </a:pPr>
            <a:r>
              <a:rPr lang="pt-BR" sz="4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endParaRPr lang="pt-BR" sz="4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pt-BR" sz="4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endParaRPr lang="pt-BR" sz="1000" dirty="0" smtClean="0"/>
          </a:p>
        </p:txBody>
      </p:sp>
      <p:sp>
        <p:nvSpPr>
          <p:cNvPr id="11" name="Espaço Reservado para Conteúdo 2"/>
          <p:cNvSpPr txBox="1">
            <a:spLocks/>
          </p:cNvSpPr>
          <p:nvPr/>
        </p:nvSpPr>
        <p:spPr>
          <a:xfrm>
            <a:off x="4572000" y="90818"/>
            <a:ext cx="4267770" cy="6578542"/>
          </a:xfrm>
          <a:prstGeom prst="rect">
            <a:avLst/>
          </a:prstGeom>
        </p:spPr>
        <p:txBody>
          <a:bodyPr vert="horz">
            <a:normAutofit fontScale="25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endParaRPr kumimoji="0" lang="pt-BR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>
              <a:buNone/>
            </a:pPr>
            <a:endParaRPr lang="pt-BR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pt-BR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pt-BR" sz="40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pt-BR" sz="40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pt-BR" sz="4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PROJETOS APROVADOS</a:t>
            </a:r>
          </a:p>
          <a:p>
            <a:pPr>
              <a:buNone/>
            </a:pPr>
            <a:endParaRPr lang="pt-BR" sz="40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pt-BR" sz="4400" b="1" dirty="0" smtClean="0">
                <a:latin typeface="Times New Roman" pitchFamily="18" charset="0"/>
                <a:cs typeface="Times New Roman" pitchFamily="18" charset="0"/>
              </a:rPr>
              <a:t>     - TURNÊ NORDESTE 2010 - “Caravana Nada, Nenhum e Ninguém... Pelo Nordeste Brasileiro” </a:t>
            </a:r>
            <a:r>
              <a:rPr lang="pt-BR" sz="4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pt-BR" sz="4400" b="1" dirty="0" smtClean="0">
                <a:latin typeface="Times New Roman" pitchFamily="18" charset="0"/>
                <a:cs typeface="Times New Roman" pitchFamily="18" charset="0"/>
              </a:rPr>
              <a:t>Bahia</a:t>
            </a:r>
            <a:r>
              <a:rPr lang="pt-BR" sz="4400" dirty="0" smtClean="0">
                <a:latin typeface="Times New Roman" pitchFamily="18" charset="0"/>
                <a:cs typeface="Times New Roman" pitchFamily="18" charset="0"/>
              </a:rPr>
              <a:t> (Salvador), </a:t>
            </a:r>
            <a:r>
              <a:rPr lang="pt-BR" sz="4400" b="1" dirty="0" smtClean="0">
                <a:latin typeface="Times New Roman" pitchFamily="18" charset="0"/>
                <a:cs typeface="Times New Roman" pitchFamily="18" charset="0"/>
              </a:rPr>
              <a:t>Sergipe </a:t>
            </a:r>
            <a:r>
              <a:rPr lang="pt-BR" sz="4400" dirty="0" smtClean="0">
                <a:latin typeface="Times New Roman" pitchFamily="18" charset="0"/>
                <a:cs typeface="Times New Roman" pitchFamily="18" charset="0"/>
              </a:rPr>
              <a:t>(Aracajú), </a:t>
            </a:r>
            <a:r>
              <a:rPr lang="pt-BR" sz="4400" b="1" dirty="0" smtClean="0">
                <a:latin typeface="Times New Roman" pitchFamily="18" charset="0"/>
                <a:cs typeface="Times New Roman" pitchFamily="18" charset="0"/>
              </a:rPr>
              <a:t>Alagoas </a:t>
            </a:r>
            <a:r>
              <a:rPr lang="pt-BR" sz="4400" dirty="0" smtClean="0">
                <a:latin typeface="Times New Roman" pitchFamily="18" charset="0"/>
                <a:cs typeface="Times New Roman" pitchFamily="18" charset="0"/>
              </a:rPr>
              <a:t>(Maceió), </a:t>
            </a:r>
            <a:r>
              <a:rPr lang="pt-BR" sz="4400" b="1" dirty="0" smtClean="0">
                <a:latin typeface="Times New Roman" pitchFamily="18" charset="0"/>
                <a:cs typeface="Times New Roman" pitchFamily="18" charset="0"/>
              </a:rPr>
              <a:t>Pernambuco</a:t>
            </a:r>
            <a:r>
              <a:rPr lang="pt-BR" sz="4400" dirty="0" smtClean="0">
                <a:latin typeface="Times New Roman" pitchFamily="18" charset="0"/>
                <a:cs typeface="Times New Roman" pitchFamily="18" charset="0"/>
              </a:rPr>
              <a:t> (Recife), </a:t>
            </a:r>
            <a:r>
              <a:rPr lang="pt-BR" sz="4400" b="1" dirty="0" smtClean="0">
                <a:latin typeface="Times New Roman" pitchFamily="18" charset="0"/>
                <a:cs typeface="Times New Roman" pitchFamily="18" charset="0"/>
              </a:rPr>
              <a:t>Paraíba</a:t>
            </a:r>
            <a:r>
              <a:rPr lang="pt-BR" sz="4400" dirty="0" smtClean="0">
                <a:latin typeface="Times New Roman" pitchFamily="18" charset="0"/>
                <a:cs typeface="Times New Roman" pitchFamily="18" charset="0"/>
              </a:rPr>
              <a:t> (João Pessoa, Sousa, Alagoa Grande, Areia, Guarabira e Mamanguape), </a:t>
            </a:r>
            <a:r>
              <a:rPr lang="pt-BR" sz="4400" b="1" dirty="0" smtClean="0">
                <a:latin typeface="Times New Roman" pitchFamily="18" charset="0"/>
                <a:cs typeface="Times New Roman" pitchFamily="18" charset="0"/>
              </a:rPr>
              <a:t>Ceará </a:t>
            </a:r>
            <a:r>
              <a:rPr lang="pt-BR" sz="4400" dirty="0" smtClean="0">
                <a:latin typeface="Times New Roman" pitchFamily="18" charset="0"/>
                <a:cs typeface="Times New Roman" pitchFamily="18" charset="0"/>
              </a:rPr>
              <a:t>(Fortaleza e Juazeiro do Norte) e </a:t>
            </a:r>
            <a:r>
              <a:rPr lang="pt-BR" sz="4400" b="1" dirty="0" smtClean="0">
                <a:latin typeface="Times New Roman" pitchFamily="18" charset="0"/>
                <a:cs typeface="Times New Roman" pitchFamily="18" charset="0"/>
              </a:rPr>
              <a:t>Rio Grande do Norte </a:t>
            </a:r>
            <a:r>
              <a:rPr lang="pt-BR" sz="4400" dirty="0" smtClean="0">
                <a:latin typeface="Times New Roman" pitchFamily="18" charset="0"/>
                <a:cs typeface="Times New Roman" pitchFamily="18" charset="0"/>
              </a:rPr>
              <a:t>(Natal))</a:t>
            </a:r>
          </a:p>
          <a:p>
            <a:pPr>
              <a:buNone/>
            </a:pPr>
            <a:r>
              <a:rPr lang="pt-BR" sz="4400" dirty="0" smtClean="0">
                <a:latin typeface="Times New Roman" pitchFamily="18" charset="0"/>
                <a:cs typeface="Times New Roman" pitchFamily="18" charset="0"/>
              </a:rPr>
              <a:t>- Proposta Para Programação CCBNB – 2010</a:t>
            </a:r>
          </a:p>
          <a:p>
            <a:pPr>
              <a:buNone/>
            </a:pPr>
            <a:r>
              <a:rPr lang="pt-BR" sz="4400" dirty="0" smtClean="0">
                <a:latin typeface="Times New Roman" pitchFamily="18" charset="0"/>
                <a:cs typeface="Times New Roman" pitchFamily="18" charset="0"/>
              </a:rPr>
              <a:t>- Programa BNB De Cultura - Edição 2010 </a:t>
            </a:r>
          </a:p>
          <a:p>
            <a:pPr>
              <a:buNone/>
            </a:pPr>
            <a:r>
              <a:rPr lang="pt-BR" sz="4400" dirty="0" smtClean="0">
                <a:latin typeface="Times New Roman" pitchFamily="18" charset="0"/>
                <a:cs typeface="Times New Roman" pitchFamily="18" charset="0"/>
              </a:rPr>
              <a:t>- FMC – Fundo Municipal de Cultura - Edição 2010 </a:t>
            </a:r>
          </a:p>
          <a:p>
            <a:pPr>
              <a:buNone/>
            </a:pPr>
            <a:r>
              <a:rPr lang="pt-BR" sz="4400" dirty="0" smtClean="0">
                <a:latin typeface="Times New Roman" pitchFamily="18" charset="0"/>
                <a:cs typeface="Times New Roman" pitchFamily="18" charset="0"/>
              </a:rPr>
              <a:t>- Prêmio FUNARTE Artes Cênicas na Rua – 2009</a:t>
            </a:r>
          </a:p>
          <a:p>
            <a:pPr>
              <a:buNone/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 Prêmio FUNARTE de Teatro Miriam Muniz - 2010</a:t>
            </a:r>
            <a:endParaRPr lang="pt-BR" sz="4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pt-BR" sz="4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pt-BR" sz="4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pt-B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FESTIVAIS NACIONAIS (BR)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endParaRPr kumimoji="0" lang="pt-BR" sz="40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Festival de Curitiba – FRINGE (2007) - PR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Projeto Outras Falas / UERN (2008) – RN</a:t>
            </a:r>
          </a:p>
          <a:p>
            <a:pPr>
              <a:buNone/>
            </a:pPr>
            <a:r>
              <a:rPr lang="pt-BR" sz="4400" dirty="0" smtClean="0">
                <a:latin typeface="Times New Roman" pitchFamily="18" charset="0"/>
                <a:cs typeface="Times New Roman" pitchFamily="18" charset="0"/>
              </a:rPr>
              <a:t>- II Festival Nacional de Teatro da Bahia (BA) </a:t>
            </a:r>
          </a:p>
          <a:p>
            <a:pPr>
              <a:buNone/>
            </a:pPr>
            <a:r>
              <a:rPr lang="pt-BR" sz="4400" dirty="0" smtClean="0">
                <a:latin typeface="Times New Roman" pitchFamily="18" charset="0"/>
                <a:cs typeface="Times New Roman" pitchFamily="18" charset="0"/>
              </a:rPr>
              <a:t>- IV Festival BNB das Artes Cênicas (CE)</a:t>
            </a:r>
          </a:p>
          <a:p>
            <a:pPr>
              <a:buFontTx/>
              <a:buChar char="-"/>
            </a:pPr>
            <a:r>
              <a:rPr lang="pt-BR" sz="4400" dirty="0" smtClean="0">
                <a:latin typeface="Times New Roman" pitchFamily="18" charset="0"/>
                <a:cs typeface="Times New Roman" pitchFamily="18" charset="0"/>
              </a:rPr>
              <a:t> I Bienal Nacional Potiguar de Teatro (RN)</a:t>
            </a:r>
          </a:p>
          <a:p>
            <a:pPr>
              <a:buFontTx/>
              <a:buChar char="-"/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FENARTE – Festival Nacional de Artes (PB)</a:t>
            </a:r>
          </a:p>
          <a:p>
            <a:pPr>
              <a:buNone/>
            </a:pPr>
            <a:r>
              <a:rPr lang="pt-BR" sz="4400" dirty="0" smtClean="0">
                <a:latin typeface="Times New Roman" pitchFamily="18" charset="0"/>
                <a:cs typeface="Times New Roman" pitchFamily="18" charset="0"/>
              </a:rPr>
              <a:t>- I Festival do Palco Giratório SESC Paraíba (PB)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pt-BR" sz="4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XXXV Festival de Inverno de Campina Grande (PB)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 I BIENAL NACIONAL POTIGUAR DE TEATRO (RN) </a:t>
            </a: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endParaRPr kumimoji="0" lang="pt-BR" sz="4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pt-B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FESTIVAIS ESTADUAIS (PB)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endParaRPr kumimoji="0" lang="pt-BR" sz="40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pt-BR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 </a:t>
            </a: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XI Mostra Estadual de Teatro e Dança (2004)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 FENARTE – Festival Nacional de Artes (2004)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Premio Ednaldo do Egypto de Teatro (2004)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Festival de Monologo do Nordeste (2004)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XIII Mostra Estadual de Teatro e Dança (2006)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Festival SINDIFISCO No Teatro (2007)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IV Mostra SESC Arius de Teatro de Rua (2007)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FESTIVAL Aldeia SESC DA CENA COMUNITÁRIA (2008)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II CAJAZERATO (2007)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Festival Aldeia SESC da Cena Contemporânea (2007)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XIV Mostra Estadual de Teatro e Dança (2008)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Festival Aldeia SESC da Cena Contemporânea (2008)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pt-BR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 </a:t>
            </a:r>
            <a:endParaRPr kumimoji="0" lang="pt-BR" sz="4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pt-BR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endParaRPr kumimoji="0" lang="pt-BR" sz="31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pt-BR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pt-BR" sz="3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endParaRPr kumimoji="0" lang="pt-BR" sz="31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endParaRPr kumimoji="0" lang="pt-BR" sz="31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endParaRPr kumimoji="0" lang="pt-BR" sz="31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3" descr="LOGON.N.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361" y="-24"/>
            <a:ext cx="613215" cy="2492920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500166" y="-24"/>
            <a:ext cx="6643734" cy="1071570"/>
          </a:xfrm>
          <a:prstGeom prst="rect">
            <a:avLst/>
          </a:prstGeom>
        </p:spPr>
        <p:txBody>
          <a:bodyPr vert="horz" anchor="b">
            <a:normAutofit fontScale="925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hiller" pitchFamily="82" charset="0"/>
                <a:ea typeface="+mj-ea"/>
                <a:cs typeface="Aharoni" pitchFamily="2" charset="-79"/>
              </a:rPr>
              <a:t>Currículo</a:t>
            </a:r>
            <a:endParaRPr lang="en-US" sz="4400" b="1" cap="small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  <a:ea typeface="+mj-ea"/>
              <a:cs typeface="Aharoni" pitchFamily="2" charset="-79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cap="small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  <a:ea typeface="+mj-ea"/>
                <a:cs typeface="Aharoni" pitchFamily="2" charset="-79"/>
              </a:rPr>
              <a:t>                       Trupe Arlequin</a:t>
            </a:r>
            <a:r>
              <a:rPr kumimoji="0" lang="en-US" sz="28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hiller" pitchFamily="82" charset="0"/>
                <a:ea typeface="+mj-ea"/>
                <a:cs typeface="Aharoni" pitchFamily="2" charset="-79"/>
              </a:rPr>
              <a:t> </a:t>
            </a:r>
            <a:endParaRPr kumimoji="0" lang="pt-BR" sz="2800" b="1" i="0" u="none" strike="noStrike" kern="1200" cap="small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hiller" pitchFamily="82" charset="0"/>
              <a:ea typeface="+mj-ea"/>
              <a:cs typeface="Aharoni" pitchFamily="2" charset="-79"/>
            </a:endParaRPr>
          </a:p>
        </p:txBody>
      </p:sp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755576" y="1124744"/>
            <a:ext cx="4102176" cy="585789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endParaRPr lang="pt-BR" sz="10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sz="1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REPERTÓRIO</a:t>
            </a:r>
          </a:p>
          <a:p>
            <a:r>
              <a:rPr lang="pt-BR" sz="1000" dirty="0" smtClean="0">
                <a:latin typeface="Times New Roman" pitchFamily="18" charset="0"/>
                <a:cs typeface="Times New Roman" pitchFamily="18" charset="0"/>
              </a:rPr>
              <a:t>- “Nada, Nenhum e Ninguém…” – Direção: Marcos Pinto </a:t>
            </a:r>
          </a:p>
          <a:p>
            <a:r>
              <a:rPr lang="pt-BR" sz="1000" dirty="0" smtClean="0">
                <a:latin typeface="Times New Roman" pitchFamily="18" charset="0"/>
                <a:cs typeface="Times New Roman" pitchFamily="18" charset="0"/>
              </a:rPr>
              <a:t>- “Sonho de Voar” – Direção: Eleonora Montenegro </a:t>
            </a:r>
          </a:p>
          <a:p>
            <a:r>
              <a:rPr lang="pt-BR" sz="1000" dirty="0" smtClean="0">
                <a:latin typeface="Times New Roman" pitchFamily="18" charset="0"/>
                <a:cs typeface="Times New Roman" pitchFamily="18" charset="0"/>
              </a:rPr>
              <a:t>- “Circo Arlequin” – Direção: Diocélio Barbosa</a:t>
            </a:r>
          </a:p>
          <a:p>
            <a:r>
              <a:rPr lang="pt-BR" sz="1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pt-BR" sz="1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PROJETOS APROVADOS</a:t>
            </a:r>
          </a:p>
          <a:p>
            <a:r>
              <a:rPr lang="pt-BR" sz="1000" dirty="0" smtClean="0"/>
              <a:t>* PRÊMIO FUNARTE DE TEATRO MYRIAM MUNIZ 2010</a:t>
            </a:r>
          </a:p>
          <a:p>
            <a:r>
              <a:rPr lang="pt-BR" sz="1000" dirty="0" smtClean="0"/>
              <a:t>* TURNÊ NORDESTE 2010 </a:t>
            </a:r>
          </a:p>
          <a:p>
            <a:r>
              <a:rPr lang="pt-BR" sz="1000" dirty="0" smtClean="0"/>
              <a:t>* PROPOSTA PARA PROGRAMAÇÃO CCBNB – Oficina/2010</a:t>
            </a:r>
          </a:p>
          <a:p>
            <a:r>
              <a:rPr lang="pt-BR" sz="1000" dirty="0" smtClean="0"/>
              <a:t>* PROPOSTA PARA PROGRAMAÇÃO CCBNB – Espetáculo/2010</a:t>
            </a:r>
          </a:p>
          <a:p>
            <a:r>
              <a:rPr lang="pt-BR" sz="1000" dirty="0" smtClean="0"/>
              <a:t>* PROGRAMA BNB DE CULTURA - EDIÇÃO 2010</a:t>
            </a:r>
          </a:p>
          <a:p>
            <a:r>
              <a:rPr lang="pt-BR" sz="1000" dirty="0" smtClean="0"/>
              <a:t>* FMC - FUNDO MUNICIPAL DE CULTURA - EDIÇÃO 2010</a:t>
            </a:r>
          </a:p>
          <a:p>
            <a:r>
              <a:rPr lang="pt-BR" sz="1000" dirty="0" smtClean="0"/>
              <a:t>* PRÊMIO FUNARTE ARTES CÊNICAS NA RUA – 2009 </a:t>
            </a:r>
          </a:p>
          <a:p>
            <a:r>
              <a:rPr lang="pt-BR" sz="1000" dirty="0" smtClean="0"/>
              <a:t>* I BALAIO CIRCENSE – Edição Formação 2009</a:t>
            </a:r>
          </a:p>
          <a:p>
            <a:r>
              <a:rPr lang="pt-BR" sz="1000" dirty="0" smtClean="0"/>
              <a:t>* PROPOSTA PARA PROGRAMAÇÃO CCBNB – 2009</a:t>
            </a:r>
          </a:p>
          <a:p>
            <a:r>
              <a:rPr lang="pt-BR" sz="1000" dirty="0" smtClean="0"/>
              <a:t>* BOLSA FUNARTE DE INCENTIVO À CRIAÇÃO OU AO APERFEIÇOAMENTO DE NÚMEROS CIRCENSES - 2008</a:t>
            </a:r>
          </a:p>
          <a:p>
            <a:endParaRPr lang="pt-BR" sz="1000" dirty="0" smtClean="0"/>
          </a:p>
          <a:p>
            <a:r>
              <a:rPr lang="pt-BR" sz="1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FESTIVAIS NACIONAIS (BR)</a:t>
            </a:r>
          </a:p>
          <a:p>
            <a:r>
              <a:rPr lang="pt-BR" sz="1000" dirty="0" smtClean="0"/>
              <a:t>- I Bienal Nacional Potiguar de Teatro (RN) – 2010</a:t>
            </a:r>
          </a:p>
          <a:p>
            <a:r>
              <a:rPr lang="pt-BR" sz="1000" dirty="0" smtClean="0"/>
              <a:t>- XXXV Festival de Inverno de Campina Grande (PB) - 2010</a:t>
            </a:r>
          </a:p>
          <a:p>
            <a:r>
              <a:rPr lang="pt-BR" sz="1000" dirty="0" smtClean="0"/>
              <a:t>- IV Festival BNB das Artes Cênicas (CE) - 2010</a:t>
            </a:r>
          </a:p>
          <a:p>
            <a:r>
              <a:rPr lang="pt-BR" sz="1000" dirty="0" smtClean="0"/>
              <a:t>- II Festival Nacional de Teatro da Bahia (BA) - 2010  </a:t>
            </a:r>
          </a:p>
          <a:p>
            <a:r>
              <a:rPr lang="pt-BR" sz="1000" dirty="0" smtClean="0"/>
              <a:t>- I Festival do Palco Giratório SESC Paraíba (PB) – 2009</a:t>
            </a:r>
          </a:p>
          <a:p>
            <a:r>
              <a:rPr lang="pt-BR" sz="1000" dirty="0" smtClean="0"/>
              <a:t>- XXXIV Festival de Inverno de Campina Grande (PB) - 2009</a:t>
            </a:r>
          </a:p>
          <a:p>
            <a:r>
              <a:rPr lang="pt-BR" sz="1000" dirty="0" smtClean="0"/>
              <a:t>- 19º Festival de Inverno de Garanhuns (PE) - 2009 </a:t>
            </a:r>
          </a:p>
          <a:p>
            <a:endParaRPr lang="pt-BR" sz="10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sz="1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FESTIVAIS ESTADUAIS (PB) </a:t>
            </a:r>
          </a:p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1000" dirty="0" smtClean="0"/>
              <a:t>III SEMANA DE ARTES E CULTURA DE GUARABIRA</a:t>
            </a:r>
          </a:p>
          <a:p>
            <a:pPr>
              <a:buFontTx/>
              <a:buChar char="-"/>
            </a:pPr>
            <a:r>
              <a:rPr lang="pt-BR" sz="1000" dirty="0" smtClean="0"/>
              <a:t> CAMINHOS DO FRIO - FESTIVAL JACKSON DO PANDEIRO </a:t>
            </a:r>
          </a:p>
          <a:p>
            <a:r>
              <a:rPr lang="pt-BR" sz="1000" dirty="0" smtClean="0"/>
              <a:t>- XV Mostra Estadual de Teatro e Dança </a:t>
            </a:r>
          </a:p>
          <a:p>
            <a:r>
              <a:rPr lang="pt-BR" sz="1000" dirty="0" smtClean="0"/>
              <a:t>- IV CAJAZERATO Festival Estadual de Teatro de Cajazeiras </a:t>
            </a:r>
          </a:p>
          <a:p>
            <a:r>
              <a:rPr lang="pt-BR" sz="1000" dirty="0" smtClean="0"/>
              <a:t>- SESQUI Mostra Arte, Ciência e Cultura </a:t>
            </a:r>
          </a:p>
          <a:p>
            <a:r>
              <a:rPr lang="pt-BR" sz="1000" dirty="0" smtClean="0"/>
              <a:t>- Aldeia SESC 2009 </a:t>
            </a:r>
          </a:p>
          <a:p>
            <a:r>
              <a:rPr lang="pt-BR" sz="1000" dirty="0" smtClean="0"/>
              <a:t>- I Feira Retalho Cultural</a:t>
            </a:r>
          </a:p>
          <a:p>
            <a:r>
              <a:rPr lang="pt-BR" sz="1000" dirty="0" smtClean="0"/>
              <a:t>- Festival Poesia Encenada SESC</a:t>
            </a:r>
          </a:p>
          <a:p>
            <a:endParaRPr lang="pt-BR" sz="140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endParaRPr kumimoji="0" lang="pt-BR" sz="8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4749076" y="836712"/>
            <a:ext cx="4143404" cy="621508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endParaRPr lang="pt-BR" sz="9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pt-BR" sz="9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pt-BR" sz="1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1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EVENTOS/PROJETOS (BR)</a:t>
            </a:r>
            <a:r>
              <a:rPr lang="pt-BR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pt-BR" sz="1000" dirty="0" smtClean="0"/>
              <a:t>* Circuito das Praças (FUNJOPE) – (PB) </a:t>
            </a:r>
          </a:p>
          <a:p>
            <a:r>
              <a:rPr lang="pt-BR" sz="1000" dirty="0" smtClean="0"/>
              <a:t>* Dia do Palhaço e 1 Ano da trupe Arlequin – (PB)</a:t>
            </a:r>
          </a:p>
          <a:p>
            <a:r>
              <a:rPr lang="pt-BR" sz="1000" dirty="0" smtClean="0"/>
              <a:t>* Comemoração dos 120 anos do Teatro Santa Roza - (PB)</a:t>
            </a:r>
          </a:p>
          <a:p>
            <a:r>
              <a:rPr lang="pt-BR" sz="1000" dirty="0" smtClean="0"/>
              <a:t>* III Conexão Trupes de Circo-Teatro do Nordeste – (PB) </a:t>
            </a:r>
          </a:p>
          <a:p>
            <a:r>
              <a:rPr lang="pt-BR" sz="1000" dirty="0" smtClean="0"/>
              <a:t>* Circuito Vôlei de Praia Banco do Brasil – Recife (PE)</a:t>
            </a:r>
          </a:p>
          <a:p>
            <a:r>
              <a:rPr lang="pt-BR" sz="1000" dirty="0" smtClean="0"/>
              <a:t>* Circuito das Praças (FUNJOPE) - (PB) </a:t>
            </a:r>
          </a:p>
          <a:p>
            <a:r>
              <a:rPr lang="pt-BR" sz="1000" dirty="0" smtClean="0"/>
              <a:t>* Circuito Vôlei de Praia Banco do Brasil - (PB)</a:t>
            </a:r>
          </a:p>
          <a:p>
            <a:r>
              <a:rPr lang="pt-BR" sz="1000" dirty="0" smtClean="0"/>
              <a:t>* Circuito das Praças (FUNJOPE) - (PB) </a:t>
            </a:r>
          </a:p>
          <a:p>
            <a:r>
              <a:rPr lang="pt-BR" sz="1000" dirty="0" smtClean="0"/>
              <a:t>* II Conexão Trupes de Circo-Teatro do Nordeste – (PE) </a:t>
            </a:r>
          </a:p>
          <a:p>
            <a:r>
              <a:rPr lang="pt-BR" sz="1000" dirty="0" smtClean="0"/>
              <a:t>* Teatro À Boca da Noite - SESC - (PB)</a:t>
            </a:r>
          </a:p>
          <a:p>
            <a:r>
              <a:rPr lang="pt-BR" sz="1000" dirty="0" smtClean="0"/>
              <a:t>* Canal Futura (RJ) – Exibição da reportagem - (Brasil)</a:t>
            </a:r>
          </a:p>
          <a:p>
            <a:r>
              <a:rPr lang="pt-BR" sz="1000" dirty="0" smtClean="0"/>
              <a:t>* I Conexão Trupes de Circo-Teatro do Nordeste – Natal (RN) </a:t>
            </a:r>
          </a:p>
          <a:p>
            <a:r>
              <a:rPr lang="pt-BR" sz="1000" dirty="0" smtClean="0"/>
              <a:t>* Festival Poesia Encenada SESC –  (PB) </a:t>
            </a:r>
          </a:p>
          <a:p>
            <a:r>
              <a:rPr lang="pt-BR" sz="1000" dirty="0" smtClean="0"/>
              <a:t>* AABB de Recife – “Circo Arlequin” – (PE) </a:t>
            </a:r>
          </a:p>
          <a:p>
            <a:r>
              <a:rPr lang="pt-BR" sz="1000" dirty="0" smtClean="0"/>
              <a:t>* Bloco carnavalesco Acorde Miramar –  (PB) </a:t>
            </a:r>
          </a:p>
          <a:p>
            <a:r>
              <a:rPr lang="pt-BR" sz="1000" dirty="0" smtClean="0"/>
              <a:t>* Muvuca Circense – (PB) </a:t>
            </a:r>
          </a:p>
          <a:p>
            <a:r>
              <a:rPr lang="pt-BR" sz="1000" dirty="0" smtClean="0"/>
              <a:t> </a:t>
            </a:r>
            <a:r>
              <a:rPr lang="pt-BR" sz="3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pt-BR" sz="1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TEMPORADAS 2009</a:t>
            </a:r>
          </a:p>
          <a:p>
            <a:r>
              <a:rPr lang="pt-BR" sz="1000" dirty="0" smtClean="0">
                <a:latin typeface="Times New Roman" pitchFamily="18" charset="0"/>
                <a:cs typeface="Times New Roman" pitchFamily="18" charset="0"/>
              </a:rPr>
              <a:t> - CCBN (Juazeiro) e Teatro Violeta Arraes (Nova Olinda) - "Circo Arlequin" – (CE)</a:t>
            </a:r>
          </a:p>
          <a:p>
            <a:r>
              <a:rPr lang="pt-BR" sz="1000" dirty="0" smtClean="0">
                <a:latin typeface="Times New Roman" pitchFamily="18" charset="0"/>
                <a:cs typeface="Times New Roman" pitchFamily="18" charset="0"/>
              </a:rPr>
              <a:t> - Teatro Santa Roza– "Nada, Nenhum e Ninguém..." (João Pessoa) - (PB)</a:t>
            </a:r>
          </a:p>
          <a:p>
            <a:endParaRPr lang="pt-BR" sz="3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sz="3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pt-BR" sz="1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PRÊMIOS</a:t>
            </a:r>
          </a:p>
          <a:p>
            <a:r>
              <a:rPr lang="pt-BR" sz="10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pt-BR" sz="1000" b="1" i="1" dirty="0" smtClean="0"/>
              <a:t>DIREÇÃO</a:t>
            </a:r>
            <a:r>
              <a:rPr lang="pt-BR" sz="1000" b="1" dirty="0" smtClean="0"/>
              <a:t> </a:t>
            </a:r>
            <a:r>
              <a:rPr lang="pt-BR" sz="1000" dirty="0" smtClean="0"/>
              <a:t>(Marcos Pinto)</a:t>
            </a:r>
          </a:p>
          <a:p>
            <a:r>
              <a:rPr lang="pt-BR" sz="1000" dirty="0" smtClean="0"/>
              <a:t> - I Bienal Nacional Potiguar de Teatro (RN)</a:t>
            </a:r>
          </a:p>
          <a:p>
            <a:r>
              <a:rPr lang="pt-BR" sz="1000" b="1" i="1" dirty="0" smtClean="0"/>
              <a:t>MELHOR MAQUIAGEM</a:t>
            </a:r>
            <a:r>
              <a:rPr lang="pt-BR" sz="1000" dirty="0" smtClean="0"/>
              <a:t> (Williams Muniz) </a:t>
            </a:r>
          </a:p>
          <a:p>
            <a:r>
              <a:rPr lang="pt-BR" sz="1000" dirty="0" smtClean="0"/>
              <a:t>- I Bienal Nacional Potiguar de Teatro (RN)</a:t>
            </a:r>
          </a:p>
          <a:p>
            <a:r>
              <a:rPr lang="pt-BR" sz="1000" b="1" i="1" dirty="0" smtClean="0"/>
              <a:t>MELHOR ILUMINAÇÃO</a:t>
            </a:r>
            <a:r>
              <a:rPr lang="pt-BR" sz="1000" dirty="0" smtClean="0"/>
              <a:t> (Eloy Pessoa) </a:t>
            </a:r>
          </a:p>
          <a:p>
            <a:r>
              <a:rPr lang="pt-BR" sz="1000" dirty="0" smtClean="0"/>
              <a:t>- I Bienal Nacional Potiguar de Teatro (RN)</a:t>
            </a:r>
          </a:p>
          <a:p>
            <a:r>
              <a:rPr lang="pt-BR" sz="1000" b="1" i="1" dirty="0" smtClean="0"/>
              <a:t>ATOR REVELAÇÃO</a:t>
            </a:r>
            <a:r>
              <a:rPr lang="pt-BR" sz="1000" i="1" dirty="0" smtClean="0"/>
              <a:t> </a:t>
            </a:r>
            <a:r>
              <a:rPr lang="pt-BR" sz="1000" dirty="0" smtClean="0"/>
              <a:t>(Walter Olivério) </a:t>
            </a:r>
          </a:p>
          <a:p>
            <a:r>
              <a:rPr lang="pt-BR" sz="1000" dirty="0" smtClean="0"/>
              <a:t>- Aldeia SESC 2009 (PB)</a:t>
            </a:r>
          </a:p>
          <a:p>
            <a:r>
              <a:rPr lang="pt-BR" sz="1000" b="1" i="1" dirty="0" smtClean="0"/>
              <a:t>ATOR COADJUVANTE</a:t>
            </a:r>
            <a:r>
              <a:rPr lang="pt-BR" sz="1000" i="1" dirty="0" smtClean="0"/>
              <a:t> </a:t>
            </a:r>
            <a:r>
              <a:rPr lang="pt-BR" sz="1000" dirty="0" smtClean="0"/>
              <a:t>(Márcio de Paula) </a:t>
            </a:r>
          </a:p>
          <a:p>
            <a:r>
              <a:rPr lang="pt-BR" sz="1000" dirty="0" smtClean="0"/>
              <a:t>- IV CAJAZERATO Festival Estadual de Teatro de Cajazeiras (PB)</a:t>
            </a:r>
          </a:p>
          <a:p>
            <a:r>
              <a:rPr lang="pt-BR" sz="1000" b="1" i="1" dirty="0" smtClean="0"/>
              <a:t>MELHOR FIGURINO</a:t>
            </a:r>
            <a:r>
              <a:rPr lang="pt-BR" sz="1000" i="1" dirty="0" smtClean="0"/>
              <a:t> </a:t>
            </a:r>
            <a:r>
              <a:rPr lang="pt-BR" sz="1000" dirty="0" smtClean="0"/>
              <a:t>(Maurício Germano) </a:t>
            </a:r>
          </a:p>
          <a:p>
            <a:r>
              <a:rPr lang="pt-BR" sz="1000" dirty="0" smtClean="0"/>
              <a:t>- IV CAJAZERATO Festival Estadual de Teatro de Cajazeiras (PB)</a:t>
            </a:r>
          </a:p>
          <a:p>
            <a:r>
              <a:rPr lang="pt-BR" sz="1000" dirty="0" smtClean="0">
                <a:latin typeface="Times New Roman" pitchFamily="18" charset="0"/>
                <a:cs typeface="Times New Roman" pitchFamily="18" charset="0"/>
              </a:rPr>
              <a:t>  </a:t>
            </a:r>
          </a:p>
          <a:p>
            <a:r>
              <a:rPr lang="pt-BR" sz="1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pt-BR" sz="1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1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endParaRPr kumimoji="0" lang="pt-BR" sz="9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85720" y="1643050"/>
            <a:ext cx="11715832" cy="3429024"/>
          </a:xfrm>
        </p:spPr>
        <p:txBody>
          <a:bodyPr>
            <a:noAutofit/>
          </a:bodyPr>
          <a:lstStyle/>
          <a:p>
            <a:pPr algn="l"/>
            <a:endParaRPr lang="en-US" sz="5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                          </a:t>
            </a:r>
            <a:endParaRPr lang="pt-BR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Espaço Reservado para Conteúdo 3" descr="LOGON.N.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03169" y="71414"/>
            <a:ext cx="1169425" cy="2857520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2500298" y="2786058"/>
            <a:ext cx="4572032" cy="11430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hiller" pitchFamily="82" charset="0"/>
                <a:ea typeface="+mj-ea"/>
                <a:cs typeface="+mj-cs"/>
              </a:rPr>
              <a:t>N</a:t>
            </a:r>
            <a:r>
              <a:rPr kumimoji="0" lang="en-US" sz="6600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hiller" pitchFamily="82" charset="0"/>
                <a:ea typeface="+mj-ea"/>
                <a:cs typeface="+mj-cs"/>
              </a:rPr>
              <a:t>enhum e</a:t>
            </a:r>
            <a:endParaRPr kumimoji="0" lang="pt-BR" sz="6600" i="0" u="none" strike="noStrike" kern="1200" cap="none" spc="0" normalizeH="0" baseline="0" noProof="0" dirty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hiller" pitchFamily="82" charset="0"/>
              <a:ea typeface="+mj-ea"/>
              <a:cs typeface="+mj-cs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4139952" y="1357298"/>
            <a:ext cx="4429156" cy="11430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hiller" pitchFamily="82" charset="0"/>
                <a:ea typeface="+mj-ea"/>
                <a:cs typeface="+mj-cs"/>
              </a:rPr>
              <a:t>N</a:t>
            </a:r>
            <a:r>
              <a:rPr kumimoji="0" lang="en-US" sz="6600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hiller" pitchFamily="82" charset="0"/>
                <a:ea typeface="+mj-ea"/>
                <a:cs typeface="+mj-cs"/>
              </a:rPr>
              <a:t>inguém…</a:t>
            </a:r>
            <a:endParaRPr kumimoji="0" lang="pt-BR" sz="6600" i="0" u="none" strike="noStrike" kern="1200" cap="none" spc="0" normalizeH="0" baseline="0" noProof="0" dirty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hiller" pitchFamily="82" charset="0"/>
              <a:ea typeface="+mj-ea"/>
              <a:cs typeface="+mj-cs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1357290" y="4000504"/>
            <a:ext cx="3714808" cy="11430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hiller" pitchFamily="82" charset="0"/>
                <a:ea typeface="+mj-ea"/>
                <a:cs typeface="+mj-cs"/>
              </a:rPr>
              <a:t>N</a:t>
            </a:r>
            <a:r>
              <a:rPr kumimoji="0" lang="en-US" sz="6600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hiller" pitchFamily="82" charset="0"/>
                <a:ea typeface="+mj-ea"/>
                <a:cs typeface="+mj-cs"/>
              </a:rPr>
              <a:t>ada,</a:t>
            </a:r>
            <a:endParaRPr kumimoji="0" lang="pt-BR" sz="6600" i="0" u="none" strike="noStrike" kern="1200" cap="none" spc="0" normalizeH="0" baseline="0" noProof="0" dirty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hiller" pitchFamily="82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3" descr="LOGON.N.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361" y="-24"/>
            <a:ext cx="829239" cy="3143272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500166" y="142852"/>
            <a:ext cx="6643734" cy="785818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hiller" pitchFamily="82" charset="0"/>
                <a:ea typeface="+mj-ea"/>
                <a:cs typeface="Aharoni" pitchFamily="2" charset="-79"/>
              </a:rPr>
              <a:t>Currículo do Espetáculo</a:t>
            </a:r>
            <a:endParaRPr kumimoji="0" lang="pt-BR" sz="2200" b="1" i="0" u="none" strike="noStrike" kern="1200" cap="small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hiller" pitchFamily="82" charset="0"/>
              <a:ea typeface="+mj-ea"/>
              <a:cs typeface="Aharoni" pitchFamily="2" charset="-79"/>
            </a:endParaRPr>
          </a:p>
        </p:txBody>
      </p:sp>
      <p:sp>
        <p:nvSpPr>
          <p:cNvPr id="10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971600" y="980728"/>
            <a:ext cx="4248472" cy="576064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t-BR" sz="105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PROJETOS APROVADOS</a:t>
            </a:r>
          </a:p>
          <a:p>
            <a:pPr>
              <a:buNone/>
            </a:pPr>
            <a:r>
              <a:rPr lang="pt-BR" sz="1050" dirty="0" smtClean="0">
                <a:latin typeface="Times New Roman" pitchFamily="18" charset="0"/>
                <a:cs typeface="Times New Roman" pitchFamily="18" charset="0"/>
              </a:rPr>
              <a:t>- Prêmio FUNARTE de Teatro Myriam Muniz 2010</a:t>
            </a:r>
          </a:p>
          <a:p>
            <a:pPr>
              <a:buNone/>
            </a:pPr>
            <a:r>
              <a:rPr lang="pt-BR" sz="1050" dirty="0" smtClean="0">
                <a:latin typeface="Times New Roman" pitchFamily="18" charset="0"/>
                <a:cs typeface="Times New Roman" pitchFamily="18" charset="0"/>
              </a:rPr>
              <a:t>- TURNÊ NORDESTE 2010 - “Caravana Nada, Nenhum e  Ninguém... Pelo Nordeste Brasileiro” (Bahia (Salvador), Sergipe (Aracajú), Alagoas (Maceió), Pernambuco (Recife), Paraíba (João Pessoa, Sousa, Alagoa Grande, Areia, Guarabira e Mamanguape), Ceará (Fortaleza e Juazeiro do Norte) e Rio Grande do Norte (Natal))</a:t>
            </a:r>
          </a:p>
          <a:p>
            <a:pPr>
              <a:buNone/>
            </a:pPr>
            <a:r>
              <a:rPr lang="pt-BR" sz="1050" dirty="0" smtClean="0">
                <a:latin typeface="Times New Roman" pitchFamily="18" charset="0"/>
                <a:cs typeface="Times New Roman" pitchFamily="18" charset="0"/>
              </a:rPr>
              <a:t>- Proposta Para Programação CCBNB 2010</a:t>
            </a:r>
          </a:p>
          <a:p>
            <a:pPr>
              <a:buNone/>
            </a:pPr>
            <a:r>
              <a:rPr lang="pt-BR" sz="1050" dirty="0" smtClean="0">
                <a:latin typeface="Times New Roman" pitchFamily="18" charset="0"/>
                <a:cs typeface="Times New Roman" pitchFamily="18" charset="0"/>
              </a:rPr>
              <a:t>- Programa BNB de Cultura - Edição 2010 </a:t>
            </a:r>
          </a:p>
          <a:p>
            <a:pPr>
              <a:buNone/>
            </a:pPr>
            <a:r>
              <a:rPr lang="pt-BR" sz="1050" dirty="0" smtClean="0">
                <a:latin typeface="Times New Roman" pitchFamily="18" charset="0"/>
                <a:cs typeface="Times New Roman" pitchFamily="18" charset="0"/>
              </a:rPr>
              <a:t>- FMC – Fundo Municipal de Cultura - Edição 2010 </a:t>
            </a:r>
          </a:p>
          <a:p>
            <a:pPr>
              <a:buNone/>
            </a:pPr>
            <a:r>
              <a:rPr lang="pt-BR" sz="1050" dirty="0" smtClean="0">
                <a:latin typeface="Times New Roman" pitchFamily="18" charset="0"/>
                <a:cs typeface="Times New Roman" pitchFamily="18" charset="0"/>
              </a:rPr>
              <a:t>- Prêmio FUNARTE Artes Cênicas na Rua 2009</a:t>
            </a:r>
          </a:p>
          <a:p>
            <a:pPr>
              <a:buNone/>
            </a:pPr>
            <a:endParaRPr lang="pt-BR" sz="105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pt-BR" sz="105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pt-BR" sz="105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FESTIVAIS NACIONAIS (BR) – 2010</a:t>
            </a:r>
          </a:p>
          <a:p>
            <a:pPr>
              <a:buNone/>
            </a:pPr>
            <a:r>
              <a:rPr lang="en-US" sz="1050" dirty="0" smtClean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pt-BR" sz="1050" dirty="0" smtClean="0"/>
              <a:t>IX Mostra de Teatro Nacional de Porangatu TeNpo (GO) - 2010 </a:t>
            </a:r>
            <a:endParaRPr lang="pt-BR" sz="105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pt-BR" sz="1050" dirty="0" smtClean="0">
                <a:latin typeface="Times New Roman" pitchFamily="18" charset="0"/>
                <a:cs typeface="Times New Roman" pitchFamily="18" charset="0"/>
              </a:rPr>
              <a:t>- I Bienal Nacional Potiguar de Teatro (RN) – 2010</a:t>
            </a:r>
          </a:p>
          <a:p>
            <a:pPr>
              <a:buNone/>
            </a:pPr>
            <a:r>
              <a:rPr lang="pt-BR" sz="1050" dirty="0" smtClean="0">
                <a:latin typeface="Times New Roman" pitchFamily="18" charset="0"/>
                <a:cs typeface="Times New Roman" pitchFamily="18" charset="0"/>
              </a:rPr>
              <a:t>- XXXV Festival de Inverno de Campina Grande (PB) - 2010</a:t>
            </a:r>
          </a:p>
          <a:p>
            <a:pPr>
              <a:buNone/>
            </a:pPr>
            <a:r>
              <a:rPr lang="pt-BR" sz="1050" dirty="0" smtClean="0">
                <a:latin typeface="Times New Roman" pitchFamily="18" charset="0"/>
                <a:cs typeface="Times New Roman" pitchFamily="18" charset="0"/>
              </a:rPr>
              <a:t>- IV Festival BNB das Artes Cênicas (CE) - 2010</a:t>
            </a:r>
          </a:p>
          <a:p>
            <a:pPr>
              <a:buNone/>
            </a:pPr>
            <a:r>
              <a:rPr lang="pt-BR" sz="1050" dirty="0" smtClean="0">
                <a:latin typeface="Times New Roman" pitchFamily="18" charset="0"/>
                <a:cs typeface="Times New Roman" pitchFamily="18" charset="0"/>
              </a:rPr>
              <a:t>- II Festival Nacional de Teatro da Bahia (BA) - 2010  </a:t>
            </a:r>
          </a:p>
          <a:p>
            <a:pPr>
              <a:buNone/>
            </a:pPr>
            <a:r>
              <a:rPr lang="pt-BR" sz="1050" dirty="0" smtClean="0">
                <a:latin typeface="Times New Roman" pitchFamily="18" charset="0"/>
                <a:cs typeface="Times New Roman" pitchFamily="18" charset="0"/>
              </a:rPr>
              <a:t>- I Festival do Palco Giratório SESC Paraíba (PB) - 2009 </a:t>
            </a:r>
          </a:p>
          <a:p>
            <a:pPr>
              <a:buNone/>
            </a:pPr>
            <a:endParaRPr lang="pt-BR" sz="105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pt-BR" sz="105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FESTIVAIS ESTADUAIS (PB)</a:t>
            </a:r>
          </a:p>
          <a:p>
            <a:pPr>
              <a:buNone/>
            </a:pPr>
            <a:r>
              <a:rPr lang="pt-BR" sz="1050" dirty="0" smtClean="0">
                <a:latin typeface="Times New Roman" pitchFamily="18" charset="0"/>
                <a:cs typeface="Times New Roman" pitchFamily="18" charset="0"/>
              </a:rPr>
              <a:t>- XV Mostra Estadual de Teatro e Dança - 2009 </a:t>
            </a:r>
          </a:p>
          <a:p>
            <a:pPr>
              <a:buNone/>
            </a:pPr>
            <a:r>
              <a:rPr lang="pt-BR" sz="1050" dirty="0" smtClean="0">
                <a:latin typeface="Times New Roman" pitchFamily="18" charset="0"/>
                <a:cs typeface="Times New Roman" pitchFamily="18" charset="0"/>
              </a:rPr>
              <a:t>- IV CAJAZERATO Festival Estadual de Teatro de Cajazeiras - 2009 </a:t>
            </a:r>
          </a:p>
          <a:p>
            <a:pPr>
              <a:buNone/>
            </a:pPr>
            <a:r>
              <a:rPr lang="pt-BR" sz="1050" dirty="0" smtClean="0">
                <a:latin typeface="Times New Roman" pitchFamily="18" charset="0"/>
                <a:cs typeface="Times New Roman" pitchFamily="18" charset="0"/>
              </a:rPr>
              <a:t>- SESQUI Mostra Arte, Ciência e Cultura - 2009 </a:t>
            </a:r>
          </a:p>
          <a:p>
            <a:pPr>
              <a:buNone/>
            </a:pPr>
            <a:r>
              <a:rPr lang="pt-BR" sz="1050" dirty="0" smtClean="0">
                <a:latin typeface="Times New Roman" pitchFamily="18" charset="0"/>
                <a:cs typeface="Times New Roman" pitchFamily="18" charset="0"/>
              </a:rPr>
              <a:t>- Aldeia SESC - 2009 </a:t>
            </a:r>
          </a:p>
          <a:p>
            <a:pPr>
              <a:buNone/>
            </a:pPr>
            <a:r>
              <a:rPr lang="pt-BR" sz="1050" dirty="0" smtClean="0">
                <a:latin typeface="Times New Roman" pitchFamily="18" charset="0"/>
                <a:cs typeface="Times New Roman" pitchFamily="18" charset="0"/>
              </a:rPr>
              <a:t> - I Feira Retalho Cultural - 2009 </a:t>
            </a:r>
          </a:p>
          <a:p>
            <a:pPr>
              <a:buNone/>
            </a:pPr>
            <a:r>
              <a:rPr lang="pt-BR" sz="1050" b="1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pt-BR" sz="105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Espaço Reservado para Conteúdo 2"/>
          <p:cNvSpPr txBox="1">
            <a:spLocks/>
          </p:cNvSpPr>
          <p:nvPr/>
        </p:nvSpPr>
        <p:spPr>
          <a:xfrm>
            <a:off x="5148064" y="980728"/>
            <a:ext cx="3888432" cy="5357850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pt-BR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EVENTOS/PROJETOS (BR)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pt-BR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pt-BR" sz="1100" dirty="0" smtClean="0">
                <a:latin typeface="Times New Roman" pitchFamily="18" charset="0"/>
                <a:cs typeface="Times New Roman" pitchFamily="18" charset="0"/>
              </a:rPr>
              <a:t>- Projeto Circuito das Praças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lang="pt-BR" sz="1100" dirty="0" smtClean="0">
                <a:latin typeface="Times New Roman" pitchFamily="18" charset="0"/>
                <a:cs typeface="Times New Roman" pitchFamily="18" charset="0"/>
              </a:rPr>
              <a:t> (FUNJOPE – Fundação Cultural de João Pessoa) – 2009</a:t>
            </a:r>
          </a:p>
          <a:p>
            <a:endParaRPr lang="pt-BR" sz="11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1100" dirty="0" smtClean="0">
                <a:latin typeface="Times New Roman" pitchFamily="18" charset="0"/>
                <a:cs typeface="Times New Roman" pitchFamily="18" charset="0"/>
              </a:rPr>
              <a:t>- Projeto Teatro a Boca da Noite (SESC) - 2009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pt-BR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pt-BR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TEMPORADA 2009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pt-B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pt-BR" sz="11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kumimoji="0" lang="pt-B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Teatro Santa Roza (João Pessoa) - (PB) – Julho de 2009 </a:t>
            </a:r>
            <a:endParaRPr kumimoji="0" lang="pt-BR" sz="11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pt-B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pt-BR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PRÊMIOS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pt-BR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pt-BR" sz="1100" b="1" i="1" dirty="0" smtClean="0">
                <a:latin typeface="Times New Roman" pitchFamily="18" charset="0"/>
                <a:cs typeface="Times New Roman" pitchFamily="18" charset="0"/>
              </a:rPr>
              <a:t>DIREÇÃO</a:t>
            </a:r>
            <a:r>
              <a:rPr lang="pt-BR" sz="1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1100" dirty="0" smtClean="0">
                <a:latin typeface="Times New Roman" pitchFamily="18" charset="0"/>
                <a:cs typeface="Times New Roman" pitchFamily="18" charset="0"/>
              </a:rPr>
              <a:t>(Marcos Pinto) </a:t>
            </a:r>
          </a:p>
          <a:p>
            <a:pPr>
              <a:buFontTx/>
              <a:buChar char="-"/>
            </a:pPr>
            <a:r>
              <a:rPr lang="pt-BR" sz="1100" dirty="0" smtClean="0">
                <a:latin typeface="Times New Roman" pitchFamily="18" charset="0"/>
                <a:cs typeface="Times New Roman" pitchFamily="18" charset="0"/>
              </a:rPr>
              <a:t>I Bienal Nacional Potiguar de Teatro (RN)</a:t>
            </a:r>
          </a:p>
          <a:p>
            <a:pPr>
              <a:buFontTx/>
              <a:buChar char="-"/>
            </a:pPr>
            <a:endParaRPr lang="pt-BR" sz="11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1100" b="1" i="1" dirty="0" smtClean="0">
                <a:latin typeface="Times New Roman" pitchFamily="18" charset="0"/>
                <a:cs typeface="Times New Roman" pitchFamily="18" charset="0"/>
              </a:rPr>
              <a:t>MELHOR MAQUIAGEM</a:t>
            </a:r>
            <a:r>
              <a:rPr lang="pt-BR" sz="1100" dirty="0" smtClean="0">
                <a:latin typeface="Times New Roman" pitchFamily="18" charset="0"/>
                <a:cs typeface="Times New Roman" pitchFamily="18" charset="0"/>
              </a:rPr>
              <a:t> (Williams Muniz) </a:t>
            </a:r>
          </a:p>
          <a:p>
            <a:pPr>
              <a:buFontTx/>
              <a:buChar char="-"/>
            </a:pPr>
            <a:r>
              <a:rPr lang="pt-BR" sz="1100" dirty="0" smtClean="0">
                <a:latin typeface="Times New Roman" pitchFamily="18" charset="0"/>
                <a:cs typeface="Times New Roman" pitchFamily="18" charset="0"/>
              </a:rPr>
              <a:t>I Bienal Nacional Potiguar de Teatro (RN)</a:t>
            </a:r>
          </a:p>
          <a:p>
            <a:pPr>
              <a:buFontTx/>
              <a:buChar char="-"/>
            </a:pPr>
            <a:endParaRPr lang="pt-BR" sz="11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1100" b="1" i="1" dirty="0" smtClean="0">
                <a:latin typeface="Times New Roman" pitchFamily="18" charset="0"/>
                <a:cs typeface="Times New Roman" pitchFamily="18" charset="0"/>
              </a:rPr>
              <a:t>MELHOR ILUMINAÇÃO</a:t>
            </a:r>
            <a:r>
              <a:rPr lang="pt-BR" sz="1100" dirty="0" smtClean="0">
                <a:latin typeface="Times New Roman" pitchFamily="18" charset="0"/>
                <a:cs typeface="Times New Roman" pitchFamily="18" charset="0"/>
              </a:rPr>
              <a:t> (Eloy Pessoa)</a:t>
            </a:r>
          </a:p>
          <a:p>
            <a:r>
              <a:rPr lang="pt-BR" sz="1100" dirty="0" smtClean="0">
                <a:latin typeface="Times New Roman" pitchFamily="18" charset="0"/>
                <a:cs typeface="Times New Roman" pitchFamily="18" charset="0"/>
              </a:rPr>
              <a:t> - I Bienal Nacional Potiguar de Teatro (RN)</a:t>
            </a:r>
          </a:p>
          <a:p>
            <a:endParaRPr lang="pt-BR" sz="11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1100" b="1" i="1" dirty="0" smtClean="0">
                <a:latin typeface="Times New Roman" pitchFamily="18" charset="0"/>
                <a:cs typeface="Times New Roman" pitchFamily="18" charset="0"/>
              </a:rPr>
              <a:t>ATOR REVELAÇÃO</a:t>
            </a:r>
            <a:r>
              <a:rPr lang="pt-BR" sz="11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1100" dirty="0" smtClean="0">
                <a:latin typeface="Times New Roman" pitchFamily="18" charset="0"/>
                <a:cs typeface="Times New Roman" pitchFamily="18" charset="0"/>
              </a:rPr>
              <a:t>(Walter Olivério)</a:t>
            </a:r>
          </a:p>
          <a:p>
            <a:r>
              <a:rPr lang="pt-BR" sz="1100" dirty="0" smtClean="0">
                <a:latin typeface="Times New Roman" pitchFamily="18" charset="0"/>
                <a:cs typeface="Times New Roman" pitchFamily="18" charset="0"/>
              </a:rPr>
              <a:t> - Aldeia SESC 2009 (PB)</a:t>
            </a:r>
          </a:p>
          <a:p>
            <a:endParaRPr lang="pt-BR" sz="11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1100" b="1" i="1" dirty="0" smtClean="0">
                <a:latin typeface="Times New Roman" pitchFamily="18" charset="0"/>
                <a:cs typeface="Times New Roman" pitchFamily="18" charset="0"/>
              </a:rPr>
              <a:t>ATOR COADJUVANTE</a:t>
            </a:r>
            <a:r>
              <a:rPr lang="pt-BR" sz="11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1100" dirty="0" smtClean="0">
                <a:latin typeface="Times New Roman" pitchFamily="18" charset="0"/>
                <a:cs typeface="Times New Roman" pitchFamily="18" charset="0"/>
              </a:rPr>
              <a:t>(Márcio de Paula)</a:t>
            </a:r>
          </a:p>
          <a:p>
            <a:r>
              <a:rPr lang="pt-BR" sz="1100" dirty="0" smtClean="0">
                <a:latin typeface="Times New Roman" pitchFamily="18" charset="0"/>
                <a:cs typeface="Times New Roman" pitchFamily="18" charset="0"/>
              </a:rPr>
              <a:t> - IV CAJAZERATO Festival Estadual de Teatro de Cajazeiras (PB)</a:t>
            </a:r>
          </a:p>
          <a:p>
            <a:endParaRPr lang="pt-BR" sz="11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1100" b="1" i="1" dirty="0" smtClean="0">
                <a:latin typeface="Times New Roman" pitchFamily="18" charset="0"/>
                <a:cs typeface="Times New Roman" pitchFamily="18" charset="0"/>
              </a:rPr>
              <a:t>MELHOR FIGURINO</a:t>
            </a:r>
            <a:r>
              <a:rPr lang="pt-BR" sz="11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1100" dirty="0" smtClean="0">
                <a:latin typeface="Times New Roman" pitchFamily="18" charset="0"/>
                <a:cs typeface="Times New Roman" pitchFamily="18" charset="0"/>
              </a:rPr>
              <a:t>(Maurício Germano)</a:t>
            </a:r>
          </a:p>
          <a:p>
            <a:r>
              <a:rPr lang="pt-BR" sz="1100" dirty="0" smtClean="0">
                <a:latin typeface="Times New Roman" pitchFamily="18" charset="0"/>
                <a:cs typeface="Times New Roman" pitchFamily="18" charset="0"/>
              </a:rPr>
              <a:t> - IV CAJAZERATO Festival Estadual de Teatro </a:t>
            </a:r>
          </a:p>
          <a:p>
            <a:r>
              <a:rPr lang="pt-BR" sz="1100" dirty="0" smtClean="0">
                <a:latin typeface="Times New Roman" pitchFamily="18" charset="0"/>
                <a:cs typeface="Times New Roman" pitchFamily="18" charset="0"/>
              </a:rPr>
              <a:t>de Cajazeiras (PB)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pt-BR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 </a:t>
            </a:r>
            <a:endParaRPr kumimoji="0" lang="pt-BR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85720" y="1643050"/>
            <a:ext cx="8858280" cy="3429024"/>
          </a:xfrm>
        </p:spPr>
        <p:txBody>
          <a:bodyPr>
            <a:noAutofit/>
          </a:bodyPr>
          <a:lstStyle/>
          <a:p>
            <a:pPr algn="l"/>
            <a:endParaRPr lang="en-US" sz="5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                          </a:t>
            </a:r>
            <a:endParaRPr lang="pt-BR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Espaço Reservado para Conteúdo 3" descr="LOGON.N.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00392" y="71414"/>
            <a:ext cx="972685" cy="2781522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500166" y="214298"/>
            <a:ext cx="6643734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hiller" pitchFamily="82" charset="0"/>
                <a:ea typeface="+mj-ea"/>
                <a:cs typeface="Aharoni" pitchFamily="2" charset="-79"/>
              </a:rPr>
              <a:t>RELEASE </a:t>
            </a:r>
            <a:endParaRPr kumimoji="0" lang="pt-BR" sz="4400" b="1" i="0" u="none" strike="noStrike" kern="1200" cap="small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hiller" pitchFamily="82" charset="0"/>
              <a:ea typeface="+mj-ea"/>
              <a:cs typeface="Aharoni" pitchFamily="2" charset="-79"/>
            </a:endParaRP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2000232" y="1928802"/>
            <a:ext cx="6919930" cy="464347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Espaço Reservado para Conteúdo 4"/>
          <p:cNvSpPr txBox="1">
            <a:spLocks/>
          </p:cNvSpPr>
          <p:nvPr/>
        </p:nvSpPr>
        <p:spPr>
          <a:xfrm>
            <a:off x="2242476" y="1357298"/>
            <a:ext cx="5857916" cy="4929222"/>
          </a:xfrm>
          <a:prstGeom prst="rect">
            <a:avLst/>
          </a:prstGeom>
        </p:spPr>
        <p:txBody>
          <a:bodyPr vert="horz">
            <a:normAutofit fontScale="32500" lnSpcReduction="20000"/>
          </a:bodyPr>
          <a:lstStyle/>
          <a:p>
            <a:pPr lvl="0" algn="just"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kumimoji="0" lang="pt-BR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		</a:t>
            </a:r>
          </a:p>
          <a:p>
            <a:pPr lvl="0" algn="just"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endParaRPr lang="pt-BR" b="1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lvl="0" algn="just"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kumimoji="0" lang="pt-B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		</a:t>
            </a:r>
            <a:r>
              <a:rPr kumimoji="0" lang="pt-BR" sz="4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cs typeface="Calibri" pitchFamily="34" charset="0"/>
              </a:rPr>
              <a:t>Dois grupos se unem no palco: Grupo Experimental Cena Aberta-GECA</a:t>
            </a:r>
            <a:r>
              <a:rPr lang="pt-BR" sz="4000" dirty="0" smtClean="0">
                <a:latin typeface="Calibri" pitchFamily="34" charset="0"/>
                <a:cs typeface="Calibri" pitchFamily="34" charset="0"/>
              </a:rPr>
              <a:t> e Trupe Circo-Teatro Arlequin. </a:t>
            </a:r>
            <a:r>
              <a:rPr kumimoji="0" lang="pt-BR" sz="4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cs typeface="Calibri" pitchFamily="34" charset="0"/>
              </a:rPr>
              <a:t>Ambos os grupos trilham o mesmo caminho: Pesquisar, experimentar e dialogar em cena elementos do circo e do teatro.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pt-BR" sz="4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cs typeface="Calibri" pitchFamily="34" charset="0"/>
              </a:rPr>
              <a:t>		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lang="pt-BR" sz="4000" dirty="0" smtClean="0">
                <a:latin typeface="Calibri" pitchFamily="34" charset="0"/>
                <a:cs typeface="Calibri" pitchFamily="34" charset="0"/>
              </a:rPr>
              <a:t>		</a:t>
            </a:r>
            <a:r>
              <a:rPr kumimoji="0" lang="pt-BR" sz="4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cs typeface="Calibri" pitchFamily="34" charset="0"/>
              </a:rPr>
              <a:t>Nasce então desta parceria uma obra excêntrica, o espetáculo “Nada, Nenhum e Ninguém...”.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pt-BR" sz="4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cs typeface="Calibri" pitchFamily="34" charset="0"/>
              </a:rPr>
              <a:t>		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pt-BR" sz="4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cs typeface="Calibri" pitchFamily="34" charset="0"/>
              </a:rPr>
              <a:t>		Com os atores Márcio de Paula, Diocélio Barbosa, Walter Olivério e Ana Valentim o diretor buscou explorar as habilidades circenses, vocais, percussivas, clownescas, performáticas e interpretativas para traduzir no que seria a Trupe Mambembe falida de quatrocentos anos de estrada. Metáfora do fracasso de uma companhia que não consegui se erguer pelas intrigas e egocentrismos de seus integrantes.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pt-BR" sz="4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cs typeface="Calibri" pitchFamily="34" charset="0"/>
              </a:rPr>
              <a:t> 		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pt-BR" sz="4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cs typeface="Calibri" pitchFamily="34" charset="0"/>
              </a:rPr>
              <a:t>		Desde sua estréia em Julho de 2009 o espetáculo vem provocando discussões no mínimo curiosas em torno do fazer teatral, alcançando assim o objetivo dos atores e do diretor em provocar sensações, instigar e dialogar com o público. Estimulando altercações em torno de um espetáculo que propõe uma estética contemporânea em sua encenação dramatúrgica, causando múltiplas definições da obra.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85720" y="1643050"/>
            <a:ext cx="8858280" cy="3429024"/>
          </a:xfrm>
        </p:spPr>
        <p:txBody>
          <a:bodyPr>
            <a:noAutofit/>
          </a:bodyPr>
          <a:lstStyle/>
          <a:p>
            <a:pPr algn="l"/>
            <a:endParaRPr lang="en-US" sz="5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                          </a:t>
            </a:r>
            <a:endParaRPr lang="pt-BR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Espaço Reservado para Conteúdo 3" descr="LOGON.N.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86710" y="-24"/>
            <a:ext cx="1286367" cy="3143272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357290" y="-285776"/>
            <a:ext cx="6643734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hiller" pitchFamily="82" charset="0"/>
                <a:ea typeface="+mj-ea"/>
                <a:cs typeface="Aharoni" pitchFamily="2" charset="-79"/>
              </a:rPr>
              <a:t>SINOPSE </a:t>
            </a:r>
            <a:endParaRPr kumimoji="0" lang="pt-BR" sz="4400" b="1" i="0" u="none" strike="noStrike" kern="1200" cap="small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hiller" pitchFamily="82" charset="0"/>
              <a:ea typeface="+mj-ea"/>
              <a:cs typeface="Aharoni" pitchFamily="2" charset="-79"/>
            </a:endParaRP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2000232" y="1928802"/>
            <a:ext cx="6919930" cy="464347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1785918" y="857232"/>
            <a:ext cx="5929354" cy="250033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lang="pt-BR" sz="12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kumimoji="0" lang="pt-BR" sz="1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cs typeface="Calibri" pitchFamily="34" charset="0"/>
              </a:rPr>
              <a:t>Duas culturas aparentemente distintas se fundem no palco: O Ibérico e o Popular se encontram, dando origem a uma Trupe Mambembe de quatro atores bufos cômicos, que a “quatrocentos” anos perambulam pelas estradas com o desejo de montar o espetáculo “A Vida é Sonho”. Baobá, o dono da trupe comanda seus atores/Bufões: Tebás, Zuriel e Filó na tentativa frustrada de ver seu espetáculo em cena. </a:t>
            </a:r>
            <a:r>
              <a:rPr lang="pt-BR" sz="1200" dirty="0" smtClean="0">
                <a:latin typeface="Calibri" pitchFamily="34" charset="0"/>
                <a:cs typeface="Calibri" pitchFamily="34" charset="0"/>
              </a:rPr>
              <a:t>Zuriel, o oprimido, sente que não conseguirá ir à diante em meio a tantas injustiças causadas pelos companheiros de estrada. Tomando a difícil decisão de se desligar da companhia. </a:t>
            </a:r>
          </a:p>
          <a:p>
            <a:pPr algn="just"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lang="pt-BR" sz="1200" dirty="0" smtClean="0">
                <a:latin typeface="Calibri" pitchFamily="34" charset="0"/>
                <a:cs typeface="Calibri" pitchFamily="34" charset="0"/>
              </a:rPr>
              <a:t>	O espetáculo constrói a partir da fábula um universo particular do artista mambembe. </a:t>
            </a:r>
            <a:endParaRPr kumimoji="0" lang="pt-BR" sz="12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lvl="0" algn="just"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kumimoji="0" lang="pt-BR" sz="1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cs typeface="Calibri" pitchFamily="34" charset="0"/>
              </a:rPr>
              <a:t>	Inquietações, frustrações, medos, sonhos, inseguranças e as consumações das personagens estão no cerne dos conflitos. Lançando-se no fabuloso mundo do “Ser ou não ser</a:t>
            </a:r>
            <a:r>
              <a:rPr lang="pt-BR" sz="1200" dirty="0" smtClean="0">
                <a:latin typeface="Calibri" pitchFamily="34" charset="0"/>
                <a:cs typeface="Calibri" pitchFamily="34" charset="0"/>
              </a:rPr>
              <a:t>”. </a:t>
            </a:r>
          </a:p>
          <a:p>
            <a:pPr lvl="0" algn="just">
              <a:spcBef>
                <a:spcPts val="600"/>
              </a:spcBef>
              <a:buClr>
                <a:schemeClr val="accent1"/>
              </a:buClr>
              <a:buSzPct val="70000"/>
              <a:defRPr/>
            </a:pPr>
            <a:r>
              <a:rPr lang="pt-BR" sz="1200" dirty="0" smtClean="0">
                <a:latin typeface="Calibri" pitchFamily="34" charset="0"/>
                <a:cs typeface="Calibri" pitchFamily="34" charset="0"/>
              </a:rPr>
              <a:t>	</a:t>
            </a:r>
            <a:endParaRPr kumimoji="0" lang="pt-BR" sz="12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endParaRPr kumimoji="0" lang="pt-BR" sz="12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Espaço Reservado para Conteúdo 3"/>
          <p:cNvSpPr txBox="1">
            <a:spLocks/>
          </p:cNvSpPr>
          <p:nvPr/>
        </p:nvSpPr>
        <p:spPr>
          <a:xfrm>
            <a:off x="2357422" y="4214818"/>
            <a:ext cx="5857916" cy="242889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cs typeface="Calibri" pitchFamily="34" charset="0"/>
              </a:rPr>
              <a:t>		</a:t>
            </a:r>
            <a:r>
              <a:rPr kumimoji="0" lang="pt-BR" sz="1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cs typeface="Calibri" pitchFamily="34" charset="0"/>
              </a:rPr>
              <a:t>O espetáculo constitui um lugar polissêmico e polifônico, nos quais se aliam destreza corporal, musicalidade, comicidade, dança e representação teatral. Utilizando a linguagem circense como possibilidade de criar e transformar através do universo burlesco e chistoso do circo. Colocando a comédia e a tragédia em constante diálogo.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r>
              <a:rPr lang="pt-BR" sz="1200" dirty="0" smtClean="0">
                <a:latin typeface="Calibri" pitchFamily="34" charset="0"/>
                <a:cs typeface="Calibri" pitchFamily="34" charset="0"/>
              </a:rPr>
              <a:t>	</a:t>
            </a:r>
            <a:r>
              <a:rPr kumimoji="0" lang="pt-BR" sz="1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cs typeface="Calibri" pitchFamily="34" charset="0"/>
              </a:rPr>
              <a:t>Na cena permuta o popular através da dança, do ritmo, do circo, da construção das personagens a partir da Comédia Dell’Arte e dos Bufões, com o erudito através de fragmentos da dramaturgia rebuscadas dos autores: Calderón de La Barca “A Vida é Sonho”, Fernando Pessoa do livro “Mensagem”, Paulo Vieira “Lata Absoluta”, Oswaldo Barroso “Dormir Talvez Sonhar”, e Moncho Rodriguez “Bululu” fundindo o Ibérico e o Nordestino numa adaptação feita pelo diretor Marcos Pinto. Tornando possível o diálogo entre essas duas vertentes. </a:t>
            </a:r>
            <a:endParaRPr kumimoji="0" lang="pt-BR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1785918" y="3000372"/>
            <a:ext cx="6643734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hiller" pitchFamily="82" charset="0"/>
                <a:ea typeface="+mj-ea"/>
                <a:cs typeface="Aharoni" pitchFamily="2" charset="-79"/>
              </a:rPr>
              <a:t>CONCEPÇÃO CÊNICA </a:t>
            </a:r>
            <a:endParaRPr kumimoji="0" lang="pt-BR" sz="4400" b="1" i="0" u="none" strike="noStrike" kern="1200" cap="small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hiller" pitchFamily="82" charset="0"/>
              <a:ea typeface="+mj-ea"/>
              <a:cs typeface="Aharoni" pitchFamily="2" charset="-79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lcão Envidraçado">
  <a:themeElements>
    <a:clrScheme name="Balcão Envidraçado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Balcão Envidraçado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Balcão Envidraçad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2047</TotalTime>
  <Words>963</Words>
  <Application>Microsoft Office PowerPoint</Application>
  <PresentationFormat>Apresentação na tela (4:3)</PresentationFormat>
  <Paragraphs>352</Paragraphs>
  <Slides>24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5" baseType="lpstr">
      <vt:lpstr>Balcão Envidraçado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regis</cp:lastModifiedBy>
  <cp:revision>266</cp:revision>
  <dcterms:created xsi:type="dcterms:W3CDTF">2009-05-01T15:20:40Z</dcterms:created>
  <dcterms:modified xsi:type="dcterms:W3CDTF">2010-11-06T23:57:26Z</dcterms:modified>
</cp:coreProperties>
</file>