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85" r:id="rId5"/>
    <p:sldId id="259" r:id="rId6"/>
    <p:sldId id="267" r:id="rId7"/>
    <p:sldId id="260" r:id="rId8"/>
    <p:sldId id="261" r:id="rId9"/>
    <p:sldId id="263" r:id="rId10"/>
    <p:sldId id="264" r:id="rId11"/>
    <p:sldId id="262" r:id="rId12"/>
    <p:sldId id="284" r:id="rId13"/>
    <p:sldId id="265" r:id="rId14"/>
    <p:sldId id="266" r:id="rId15"/>
    <p:sldId id="268" r:id="rId16"/>
    <p:sldId id="269" r:id="rId17"/>
    <p:sldId id="272" r:id="rId18"/>
    <p:sldId id="273" r:id="rId19"/>
    <p:sldId id="270" r:id="rId20"/>
    <p:sldId id="271" r:id="rId21"/>
    <p:sldId id="274" r:id="rId22"/>
    <p:sldId id="275" r:id="rId23"/>
    <p:sldId id="277" r:id="rId24"/>
    <p:sldId id="278" r:id="rId25"/>
    <p:sldId id="276" r:id="rId26"/>
    <p:sldId id="279" r:id="rId27"/>
    <p:sldId id="280" r:id="rId28"/>
    <p:sldId id="281" r:id="rId29"/>
    <p:sldId id="282" r:id="rId30"/>
    <p:sldId id="287" r:id="rId31"/>
    <p:sldId id="286" r:id="rId3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100" d="100"/>
          <a:sy n="100" d="100"/>
        </p:scale>
        <p:origin x="-8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1B865ED-1B83-448A-946B-BC9459129EB5}" type="datetimeFigureOut">
              <a:rPr lang="pt-BR" smtClean="0"/>
              <a:pPr/>
              <a:t>6/9/2012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F990FF0-574B-4D7A-BDAA-155E8A357FD5}" type="slidenum">
              <a:rPr lang="pt-BR" smtClean="0"/>
              <a:pPr/>
              <a:t>‹nº›</a:t>
            </a:fld>
            <a:endParaRPr lang="pt-BR"/>
          </a:p>
        </p:txBody>
      </p:sp>
    </p:spTree>
    <p:extLst>
      <p:ext uri="{BB962C8B-B14F-4D97-AF65-F5344CB8AC3E}">
        <p14:creationId xmlns:p14="http://schemas.microsoft.com/office/powerpoint/2010/main" xmlns="" val="65934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1B865ED-1B83-448A-946B-BC9459129EB5}" type="datetimeFigureOut">
              <a:rPr lang="pt-BR" smtClean="0"/>
              <a:pPr/>
              <a:t>6/9/2012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F990FF0-574B-4D7A-BDAA-155E8A357FD5}" type="slidenum">
              <a:rPr lang="pt-BR" smtClean="0"/>
              <a:pPr/>
              <a:t>‹nº›</a:t>
            </a:fld>
            <a:endParaRPr lang="pt-BR"/>
          </a:p>
        </p:txBody>
      </p:sp>
    </p:spTree>
    <p:extLst>
      <p:ext uri="{BB962C8B-B14F-4D97-AF65-F5344CB8AC3E}">
        <p14:creationId xmlns:p14="http://schemas.microsoft.com/office/powerpoint/2010/main" xmlns="" val="72437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1B865ED-1B83-448A-946B-BC9459129EB5}" type="datetimeFigureOut">
              <a:rPr lang="pt-BR" smtClean="0"/>
              <a:pPr/>
              <a:t>6/9/2012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F990FF0-574B-4D7A-BDAA-155E8A357FD5}" type="slidenum">
              <a:rPr lang="pt-BR" smtClean="0"/>
              <a:pPr/>
              <a:t>‹nº›</a:t>
            </a:fld>
            <a:endParaRPr lang="pt-BR"/>
          </a:p>
        </p:txBody>
      </p:sp>
    </p:spTree>
    <p:extLst>
      <p:ext uri="{BB962C8B-B14F-4D97-AF65-F5344CB8AC3E}">
        <p14:creationId xmlns:p14="http://schemas.microsoft.com/office/powerpoint/2010/main" xmlns="" val="380668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1B865ED-1B83-448A-946B-BC9459129EB5}" type="datetimeFigureOut">
              <a:rPr lang="pt-BR" smtClean="0"/>
              <a:pPr/>
              <a:t>6/9/2012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F990FF0-574B-4D7A-BDAA-155E8A357FD5}" type="slidenum">
              <a:rPr lang="pt-BR" smtClean="0"/>
              <a:pPr/>
              <a:t>‹nº›</a:t>
            </a:fld>
            <a:endParaRPr lang="pt-BR"/>
          </a:p>
        </p:txBody>
      </p:sp>
    </p:spTree>
    <p:extLst>
      <p:ext uri="{BB962C8B-B14F-4D97-AF65-F5344CB8AC3E}">
        <p14:creationId xmlns:p14="http://schemas.microsoft.com/office/powerpoint/2010/main" xmlns="" val="336581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1B865ED-1B83-448A-946B-BC9459129EB5}" type="datetimeFigureOut">
              <a:rPr lang="pt-BR" smtClean="0"/>
              <a:pPr/>
              <a:t>6/9/2012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F990FF0-574B-4D7A-BDAA-155E8A357FD5}" type="slidenum">
              <a:rPr lang="pt-BR" smtClean="0"/>
              <a:pPr/>
              <a:t>‹nº›</a:t>
            </a:fld>
            <a:endParaRPr lang="pt-BR"/>
          </a:p>
        </p:txBody>
      </p:sp>
    </p:spTree>
    <p:extLst>
      <p:ext uri="{BB962C8B-B14F-4D97-AF65-F5344CB8AC3E}">
        <p14:creationId xmlns:p14="http://schemas.microsoft.com/office/powerpoint/2010/main" xmlns="" val="403894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1B865ED-1B83-448A-946B-BC9459129EB5}" type="datetimeFigureOut">
              <a:rPr lang="pt-BR" smtClean="0"/>
              <a:pPr/>
              <a:t>6/9/2012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F990FF0-574B-4D7A-BDAA-155E8A357FD5}" type="slidenum">
              <a:rPr lang="pt-BR" smtClean="0"/>
              <a:pPr/>
              <a:t>‹nº›</a:t>
            </a:fld>
            <a:endParaRPr lang="pt-BR"/>
          </a:p>
        </p:txBody>
      </p:sp>
    </p:spTree>
    <p:extLst>
      <p:ext uri="{BB962C8B-B14F-4D97-AF65-F5344CB8AC3E}">
        <p14:creationId xmlns:p14="http://schemas.microsoft.com/office/powerpoint/2010/main" xmlns="" val="141524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1B865ED-1B83-448A-946B-BC9459129EB5}" type="datetimeFigureOut">
              <a:rPr lang="pt-BR" smtClean="0"/>
              <a:pPr/>
              <a:t>6/9/2012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F990FF0-574B-4D7A-BDAA-155E8A357FD5}" type="slidenum">
              <a:rPr lang="pt-BR" smtClean="0"/>
              <a:pPr/>
              <a:t>‹nº›</a:t>
            </a:fld>
            <a:endParaRPr lang="pt-BR"/>
          </a:p>
        </p:txBody>
      </p:sp>
    </p:spTree>
    <p:extLst>
      <p:ext uri="{BB962C8B-B14F-4D97-AF65-F5344CB8AC3E}">
        <p14:creationId xmlns:p14="http://schemas.microsoft.com/office/powerpoint/2010/main" xmlns="" val="153286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1B865ED-1B83-448A-946B-BC9459129EB5}" type="datetimeFigureOut">
              <a:rPr lang="pt-BR" smtClean="0"/>
              <a:pPr/>
              <a:t>6/9/2012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F990FF0-574B-4D7A-BDAA-155E8A357FD5}" type="slidenum">
              <a:rPr lang="pt-BR" smtClean="0"/>
              <a:pPr/>
              <a:t>‹nº›</a:t>
            </a:fld>
            <a:endParaRPr lang="pt-BR"/>
          </a:p>
        </p:txBody>
      </p:sp>
    </p:spTree>
    <p:extLst>
      <p:ext uri="{BB962C8B-B14F-4D97-AF65-F5344CB8AC3E}">
        <p14:creationId xmlns:p14="http://schemas.microsoft.com/office/powerpoint/2010/main" xmlns="" val="208747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1B865ED-1B83-448A-946B-BC9459129EB5}" type="datetimeFigureOut">
              <a:rPr lang="pt-BR" smtClean="0"/>
              <a:pPr/>
              <a:t>6/9/2012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F990FF0-574B-4D7A-BDAA-155E8A357FD5}" type="slidenum">
              <a:rPr lang="pt-BR" smtClean="0"/>
              <a:pPr/>
              <a:t>‹nº›</a:t>
            </a:fld>
            <a:endParaRPr lang="pt-BR"/>
          </a:p>
        </p:txBody>
      </p:sp>
    </p:spTree>
    <p:extLst>
      <p:ext uri="{BB962C8B-B14F-4D97-AF65-F5344CB8AC3E}">
        <p14:creationId xmlns:p14="http://schemas.microsoft.com/office/powerpoint/2010/main" xmlns="" val="130507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1B865ED-1B83-448A-946B-BC9459129EB5}" type="datetimeFigureOut">
              <a:rPr lang="pt-BR" smtClean="0"/>
              <a:pPr/>
              <a:t>6/9/2012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F990FF0-574B-4D7A-BDAA-155E8A357FD5}" type="slidenum">
              <a:rPr lang="pt-BR" smtClean="0"/>
              <a:pPr/>
              <a:t>‹nº›</a:t>
            </a:fld>
            <a:endParaRPr lang="pt-BR"/>
          </a:p>
        </p:txBody>
      </p:sp>
    </p:spTree>
    <p:extLst>
      <p:ext uri="{BB962C8B-B14F-4D97-AF65-F5344CB8AC3E}">
        <p14:creationId xmlns:p14="http://schemas.microsoft.com/office/powerpoint/2010/main" xmlns="" val="424808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1B865ED-1B83-448A-946B-BC9459129EB5}" type="datetimeFigureOut">
              <a:rPr lang="pt-BR" smtClean="0"/>
              <a:pPr/>
              <a:t>6/9/2012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F990FF0-574B-4D7A-BDAA-155E8A357FD5}" type="slidenum">
              <a:rPr lang="pt-BR" smtClean="0"/>
              <a:pPr/>
              <a:t>‹nº›</a:t>
            </a:fld>
            <a:endParaRPr lang="pt-BR"/>
          </a:p>
        </p:txBody>
      </p:sp>
    </p:spTree>
    <p:extLst>
      <p:ext uri="{BB962C8B-B14F-4D97-AF65-F5344CB8AC3E}">
        <p14:creationId xmlns:p14="http://schemas.microsoft.com/office/powerpoint/2010/main" xmlns="" val="37554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865ED-1B83-448A-946B-BC9459129EB5}" type="datetimeFigureOut">
              <a:rPr lang="pt-BR" smtClean="0"/>
              <a:pPr/>
              <a:t>6/9/2012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90FF0-574B-4D7A-BDAA-155E8A357FD5}" type="slidenum">
              <a:rPr lang="pt-BR" smtClean="0"/>
              <a:pPr/>
              <a:t>‹nº›</a:t>
            </a:fld>
            <a:endParaRPr lang="pt-BR"/>
          </a:p>
        </p:txBody>
      </p:sp>
    </p:spTree>
    <p:extLst>
      <p:ext uri="{BB962C8B-B14F-4D97-AF65-F5344CB8AC3E}">
        <p14:creationId xmlns:p14="http://schemas.microsoft.com/office/powerpoint/2010/main" xmlns="" val="106128064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5" name="Imagem 4" descr="Figura2.jpg"/>
          <p:cNvPicPr>
            <a:picLocks noChangeAspect="1"/>
          </p:cNvPicPr>
          <p:nvPr/>
        </p:nvPicPr>
        <p:blipFill>
          <a:blip r:embed="rId2"/>
          <a:stretch>
            <a:fillRect/>
          </a:stretch>
        </p:blipFill>
        <p:spPr>
          <a:xfrm>
            <a:off x="-7014" y="35707"/>
            <a:ext cx="9145461" cy="6489637"/>
          </a:xfrm>
          <a:prstGeom prst="rect">
            <a:avLst/>
          </a:prstGeom>
        </p:spPr>
      </p:pic>
    </p:spTree>
    <p:extLst>
      <p:ext uri="{BB962C8B-B14F-4D97-AF65-F5344CB8AC3E}">
        <p14:creationId xmlns:p14="http://schemas.microsoft.com/office/powerpoint/2010/main" xmlns="" val="3025022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625" y="1196752"/>
            <a:ext cx="5688632" cy="5472608"/>
          </a:xfrm>
        </p:spPr>
        <p:txBody>
          <a:bodyPr>
            <a:noAutofit/>
          </a:bodyPr>
          <a:lstStyle/>
          <a:p>
            <a:pPr marL="0" indent="0">
              <a:lnSpc>
                <a:spcPct val="120000"/>
              </a:lnSpc>
              <a:spcBef>
                <a:spcPts val="0"/>
              </a:spcBef>
              <a:buNone/>
            </a:pPr>
            <a:r>
              <a:rPr lang="pt-BR" sz="1500" b="1" dirty="0" smtClean="0">
                <a:solidFill>
                  <a:srgbClr val="FFC000"/>
                </a:solidFill>
                <a:latin typeface="Arial" pitchFamily="34" charset="0"/>
                <a:cs typeface="Arial" pitchFamily="34" charset="0"/>
              </a:rPr>
              <a:t>Projeto: Integração afro-sul mirim em dança II</a:t>
            </a:r>
          </a:p>
          <a:p>
            <a:pPr marL="0" indent="0">
              <a:lnSpc>
                <a:spcPct val="120000"/>
              </a:lnSpc>
              <a:spcBef>
                <a:spcPts val="0"/>
              </a:spcBef>
              <a:buNone/>
            </a:pPr>
            <a:r>
              <a:rPr lang="pt-BR" sz="1500" b="1" dirty="0" smtClean="0">
                <a:solidFill>
                  <a:srgbClr val="FFC000"/>
                </a:solidFill>
                <a:latin typeface="Arial" pitchFamily="34" charset="0"/>
                <a:cs typeface="Arial" pitchFamily="34" charset="0"/>
              </a:rPr>
              <a:t>Artista: </a:t>
            </a:r>
            <a:r>
              <a:rPr lang="pt-BR" sz="1500" b="1" dirty="0" err="1" smtClean="0">
                <a:solidFill>
                  <a:srgbClr val="FFC000"/>
                </a:solidFill>
                <a:latin typeface="Arial" pitchFamily="34" charset="0"/>
                <a:cs typeface="Arial" pitchFamily="34" charset="0"/>
              </a:rPr>
              <a:t>Marilice</a:t>
            </a:r>
            <a:r>
              <a:rPr lang="pt-BR" sz="1500" b="1" dirty="0" smtClean="0">
                <a:solidFill>
                  <a:srgbClr val="FFC000"/>
                </a:solidFill>
                <a:latin typeface="Arial" pitchFamily="34" charset="0"/>
                <a:cs typeface="Arial" pitchFamily="34" charset="0"/>
              </a:rPr>
              <a:t> </a:t>
            </a:r>
            <a:r>
              <a:rPr lang="pt-BR" sz="1500" b="1" dirty="0">
                <a:solidFill>
                  <a:srgbClr val="FFC000"/>
                </a:solidFill>
                <a:latin typeface="Arial" pitchFamily="34" charset="0"/>
                <a:cs typeface="Arial" pitchFamily="34" charset="0"/>
              </a:rPr>
              <a:t>Bastos Guimarães - Porto Alegre/ RS </a:t>
            </a:r>
            <a:endParaRPr lang="pt-BR" sz="1500" b="1" dirty="0" smtClean="0">
              <a:solidFill>
                <a:srgbClr val="FFC000"/>
              </a:solidFill>
              <a:latin typeface="Arial" pitchFamily="34" charset="0"/>
              <a:cs typeface="Arial" pitchFamily="34" charset="0"/>
            </a:endParaRPr>
          </a:p>
          <a:p>
            <a:pPr marL="0" indent="0">
              <a:lnSpc>
                <a:spcPct val="120000"/>
              </a:lnSpc>
              <a:spcBef>
                <a:spcPts val="0"/>
              </a:spcBef>
              <a:buNone/>
            </a:pPr>
            <a:r>
              <a:rPr lang="pt-BR" sz="1500" b="1" dirty="0" smtClean="0">
                <a:solidFill>
                  <a:srgbClr val="FFC000"/>
                </a:solidFill>
                <a:latin typeface="Arial" pitchFamily="34" charset="0"/>
                <a:cs typeface="Arial" pitchFamily="34" charset="0"/>
              </a:rPr>
              <a:t>Categoria do prêmio: Sul </a:t>
            </a:r>
            <a:r>
              <a:rPr lang="pt-BR" sz="1500" b="1" dirty="0">
                <a:solidFill>
                  <a:srgbClr val="FFC000"/>
                </a:solidFill>
                <a:latin typeface="Arial" pitchFamily="34" charset="0"/>
                <a:cs typeface="Arial" pitchFamily="34" charset="0"/>
              </a:rPr>
              <a:t>– R$ 25.000,00</a:t>
            </a:r>
          </a:p>
          <a:p>
            <a:pPr marL="0" indent="0">
              <a:lnSpc>
                <a:spcPct val="120000"/>
              </a:lnSpc>
              <a:spcBef>
                <a:spcPts val="0"/>
              </a:spcBef>
              <a:buNone/>
            </a:pPr>
            <a:r>
              <a:rPr lang="pt-BR" sz="1500" b="1" dirty="0" smtClean="0">
                <a:solidFill>
                  <a:srgbClr val="FFC000"/>
                </a:solidFill>
                <a:latin typeface="Arial" pitchFamily="34" charset="0"/>
                <a:cs typeface="Arial" pitchFamily="34" charset="0"/>
              </a:rPr>
              <a:t>Linguagem artística: Artes </a:t>
            </a:r>
            <a:r>
              <a:rPr lang="pt-BR" sz="1500" b="1" dirty="0">
                <a:solidFill>
                  <a:srgbClr val="FFC000"/>
                </a:solidFill>
                <a:latin typeface="Arial" pitchFamily="34" charset="0"/>
                <a:cs typeface="Arial" pitchFamily="34" charset="0"/>
              </a:rPr>
              <a:t>Cênicas - Dança</a:t>
            </a:r>
          </a:p>
          <a:p>
            <a:pPr marL="0" indent="0">
              <a:lnSpc>
                <a:spcPct val="120000"/>
              </a:lnSpc>
              <a:spcBef>
                <a:spcPts val="0"/>
              </a:spcBef>
              <a:buNone/>
            </a:pPr>
            <a:r>
              <a:rPr lang="pt-BR" sz="1500" b="1" dirty="0" smtClean="0">
                <a:solidFill>
                  <a:srgbClr val="FFC000"/>
                </a:solidFill>
                <a:latin typeface="Arial" pitchFamily="34" charset="0"/>
                <a:cs typeface="Arial" pitchFamily="34" charset="0"/>
              </a:rPr>
              <a:t>Ponto de Cultura: SOCIEDADE </a:t>
            </a:r>
            <a:r>
              <a:rPr lang="pt-BR" sz="1500" b="1" dirty="0">
                <a:solidFill>
                  <a:srgbClr val="FFC000"/>
                </a:solidFill>
                <a:latin typeface="Arial" pitchFamily="34" charset="0"/>
                <a:cs typeface="Arial" pitchFamily="34" charset="0"/>
              </a:rPr>
              <a:t>DE AÇÃO SOCIAL R. B. CULTURA BLOCO AFRO </a:t>
            </a:r>
            <a:r>
              <a:rPr lang="pt-BR" sz="1500" b="1" dirty="0" smtClean="0">
                <a:solidFill>
                  <a:srgbClr val="FFC000"/>
                </a:solidFill>
                <a:latin typeface="Arial" pitchFamily="34" charset="0"/>
                <a:cs typeface="Arial" pitchFamily="34" charset="0"/>
              </a:rPr>
              <a:t>ODOMODE – Porto Alegre/RS</a:t>
            </a:r>
            <a:endParaRPr lang="pt-BR" sz="1500" b="1" dirty="0">
              <a:solidFill>
                <a:srgbClr val="FFC000"/>
              </a:solidFill>
              <a:latin typeface="Arial" pitchFamily="34" charset="0"/>
              <a:cs typeface="Arial" pitchFamily="34" charset="0"/>
            </a:endParaRPr>
          </a:p>
          <a:p>
            <a:pPr marL="0" indent="0">
              <a:lnSpc>
                <a:spcPct val="120000"/>
              </a:lnSpc>
              <a:spcBef>
                <a:spcPts val="0"/>
              </a:spcBef>
              <a:buNone/>
            </a:pPr>
            <a:endParaRPr lang="pt-BR" sz="1500" dirty="0" smtClean="0">
              <a:solidFill>
                <a:srgbClr val="FFC000"/>
              </a:solidFill>
              <a:latin typeface="Arial" pitchFamily="34" charset="0"/>
              <a:cs typeface="Arial" pitchFamily="34" charset="0"/>
            </a:endParaRPr>
          </a:p>
          <a:p>
            <a:pPr marL="0" indent="0">
              <a:lnSpc>
                <a:spcPct val="120000"/>
              </a:lnSpc>
              <a:spcBef>
                <a:spcPts val="0"/>
              </a:spcBef>
              <a:buNone/>
            </a:pPr>
            <a:r>
              <a:rPr lang="pt-BR" sz="1500" dirty="0" smtClean="0">
                <a:solidFill>
                  <a:srgbClr val="FFC000"/>
                </a:solidFill>
                <a:latin typeface="Arial" pitchFamily="34" charset="0"/>
                <a:cs typeface="Arial" pitchFamily="34" charset="0"/>
              </a:rPr>
              <a:t>Resumo do projeto</a:t>
            </a:r>
          </a:p>
          <a:p>
            <a:pPr marL="0" indent="0">
              <a:lnSpc>
                <a:spcPct val="120000"/>
              </a:lnSpc>
              <a:spcBef>
                <a:spcPts val="0"/>
              </a:spcBef>
              <a:buNone/>
            </a:pPr>
            <a:r>
              <a:rPr lang="pt-BR" sz="1500" dirty="0" smtClean="0">
                <a:solidFill>
                  <a:srgbClr val="FFC000"/>
                </a:solidFill>
                <a:latin typeface="Arial" pitchFamily="34" charset="0"/>
                <a:cs typeface="Arial" pitchFamily="34" charset="0"/>
              </a:rPr>
              <a:t>Ofereceu formação </a:t>
            </a:r>
            <a:r>
              <a:rPr lang="pt-BR" sz="1500" dirty="0">
                <a:solidFill>
                  <a:srgbClr val="FFC000"/>
                </a:solidFill>
                <a:latin typeface="Arial" pitchFamily="34" charset="0"/>
                <a:cs typeface="Arial" pitchFamily="34" charset="0"/>
              </a:rPr>
              <a:t>cultural em dança contemporânea ao Grupo do </a:t>
            </a:r>
            <a:r>
              <a:rPr lang="pt-BR" sz="1500" dirty="0" smtClean="0">
                <a:solidFill>
                  <a:srgbClr val="FFC000"/>
                </a:solidFill>
                <a:latin typeface="Arial" pitchFamily="34" charset="0"/>
                <a:cs typeface="Arial" pitchFamily="34" charset="0"/>
              </a:rPr>
              <a:t>Ponto de Cultura. </a:t>
            </a:r>
            <a:r>
              <a:rPr lang="pt-BR" sz="1500" dirty="0">
                <a:solidFill>
                  <a:srgbClr val="FFC000"/>
                </a:solidFill>
                <a:latin typeface="Arial" pitchFamily="34" charset="0"/>
                <a:cs typeface="Arial" pitchFamily="34" charset="0"/>
              </a:rPr>
              <a:t>Através de aulas regulares </a:t>
            </a:r>
            <a:r>
              <a:rPr lang="pt-BR" sz="1500" dirty="0" smtClean="0">
                <a:solidFill>
                  <a:srgbClr val="FFC000"/>
                </a:solidFill>
                <a:latin typeface="Arial" pitchFamily="34" charset="0"/>
                <a:cs typeface="Arial" pitchFamily="34" charset="0"/>
              </a:rPr>
              <a:t>(2x </a:t>
            </a:r>
            <a:r>
              <a:rPr lang="pt-BR" sz="1500" dirty="0">
                <a:solidFill>
                  <a:srgbClr val="FFC000"/>
                </a:solidFill>
                <a:latin typeface="Arial" pitchFamily="34" charset="0"/>
                <a:cs typeface="Arial" pitchFamily="34" charset="0"/>
              </a:rPr>
              <a:t>por semana, c/ </a:t>
            </a:r>
            <a:r>
              <a:rPr lang="pt-BR" sz="1500" dirty="0" smtClean="0">
                <a:solidFill>
                  <a:srgbClr val="FFC000"/>
                </a:solidFill>
                <a:latin typeface="Arial" pitchFamily="34" charset="0"/>
                <a:cs typeface="Arial" pitchFamily="34" charset="0"/>
              </a:rPr>
              <a:t>2h </a:t>
            </a:r>
            <a:r>
              <a:rPr lang="pt-BR" sz="1500" dirty="0">
                <a:solidFill>
                  <a:srgbClr val="FFC000"/>
                </a:solidFill>
                <a:latin typeface="Arial" pitchFamily="34" charset="0"/>
                <a:cs typeface="Arial" pitchFamily="34" charset="0"/>
              </a:rPr>
              <a:t>de duração) durante 3 meses. </a:t>
            </a:r>
            <a:r>
              <a:rPr lang="pt-BR" sz="1500" dirty="0" smtClean="0">
                <a:solidFill>
                  <a:srgbClr val="FFC000"/>
                </a:solidFill>
                <a:latin typeface="Arial" pitchFamily="34" charset="0"/>
                <a:cs typeface="Arial" pitchFamily="34" charset="0"/>
              </a:rPr>
              <a:t>Para </a:t>
            </a:r>
            <a:r>
              <a:rPr lang="pt-BR" sz="1500" dirty="0">
                <a:solidFill>
                  <a:srgbClr val="FFC000"/>
                </a:solidFill>
                <a:latin typeface="Arial" pitchFamily="34" charset="0"/>
                <a:cs typeface="Arial" pitchFamily="34" charset="0"/>
              </a:rPr>
              <a:t>20 crianças de 5 a 12 anos </a:t>
            </a:r>
          </a:p>
          <a:p>
            <a:pPr marL="0" indent="0">
              <a:lnSpc>
                <a:spcPct val="120000"/>
              </a:lnSpc>
              <a:spcBef>
                <a:spcPts val="0"/>
              </a:spcBef>
              <a:buNone/>
            </a:pPr>
            <a:r>
              <a:rPr lang="pt-BR" sz="1500" dirty="0">
                <a:solidFill>
                  <a:srgbClr val="FFC000"/>
                </a:solidFill>
                <a:latin typeface="Arial" pitchFamily="34" charset="0"/>
                <a:cs typeface="Arial" pitchFamily="34" charset="0"/>
              </a:rPr>
              <a:t>O projeto </a:t>
            </a:r>
            <a:r>
              <a:rPr lang="pt-BR" sz="1500" dirty="0" smtClean="0">
                <a:solidFill>
                  <a:srgbClr val="FFC000"/>
                </a:solidFill>
                <a:latin typeface="Arial" pitchFamily="34" charset="0"/>
                <a:cs typeface="Arial" pitchFamily="34" charset="0"/>
              </a:rPr>
              <a:t>teve </a:t>
            </a:r>
            <a:r>
              <a:rPr lang="pt-BR" sz="1500" dirty="0">
                <a:solidFill>
                  <a:srgbClr val="FFC000"/>
                </a:solidFill>
                <a:latin typeface="Arial" pitchFamily="34" charset="0"/>
                <a:cs typeface="Arial" pitchFamily="34" charset="0"/>
              </a:rPr>
              <a:t>outras oficinas :  Abertas </a:t>
            </a:r>
            <a:r>
              <a:rPr lang="pt-BR" sz="1500" dirty="0" smtClean="0">
                <a:solidFill>
                  <a:srgbClr val="FFC000"/>
                </a:solidFill>
                <a:latin typeface="Arial" pitchFamily="34" charset="0"/>
                <a:cs typeface="Arial" pitchFamily="34" charset="0"/>
              </a:rPr>
              <a:t>a crianças </a:t>
            </a:r>
            <a:r>
              <a:rPr lang="pt-BR" sz="1500" dirty="0">
                <a:solidFill>
                  <a:srgbClr val="FFC000"/>
                </a:solidFill>
                <a:latin typeface="Arial" pitchFamily="34" charset="0"/>
                <a:cs typeface="Arial" pitchFamily="34" charset="0"/>
              </a:rPr>
              <a:t>de 5 a 12 anos - Dança Educativa </a:t>
            </a:r>
            <a:r>
              <a:rPr lang="pt-BR" sz="1500" dirty="0" smtClean="0">
                <a:solidFill>
                  <a:srgbClr val="FFC000"/>
                </a:solidFill>
                <a:latin typeface="Arial" pitchFamily="34" charset="0"/>
                <a:cs typeface="Arial" pitchFamily="34" charset="0"/>
              </a:rPr>
              <a:t>(1 </a:t>
            </a:r>
            <a:r>
              <a:rPr lang="pt-BR" sz="1500" dirty="0">
                <a:solidFill>
                  <a:srgbClr val="FFC000"/>
                </a:solidFill>
                <a:latin typeface="Arial" pitchFamily="34" charset="0"/>
                <a:cs typeface="Arial" pitchFamily="34" charset="0"/>
              </a:rPr>
              <a:t>aula - </a:t>
            </a:r>
            <a:r>
              <a:rPr lang="pt-BR" sz="1500" dirty="0" smtClean="0">
                <a:solidFill>
                  <a:srgbClr val="FFC000"/>
                </a:solidFill>
                <a:latin typeface="Arial" pitchFamily="34" charset="0"/>
                <a:cs typeface="Arial" pitchFamily="34" charset="0"/>
              </a:rPr>
              <a:t>2h) </a:t>
            </a:r>
            <a:r>
              <a:rPr lang="pt-BR" sz="1500" dirty="0">
                <a:solidFill>
                  <a:srgbClr val="FFC000"/>
                </a:solidFill>
                <a:latin typeface="Arial" pitchFamily="34" charset="0"/>
                <a:cs typeface="Arial" pitchFamily="34" charset="0"/>
              </a:rPr>
              <a:t>/ Música </a:t>
            </a:r>
            <a:r>
              <a:rPr lang="pt-BR" sz="1500" dirty="0" smtClean="0">
                <a:solidFill>
                  <a:srgbClr val="FFC000"/>
                </a:solidFill>
                <a:latin typeface="Arial" pitchFamily="34" charset="0"/>
                <a:cs typeface="Arial" pitchFamily="34" charset="0"/>
              </a:rPr>
              <a:t>(1 </a:t>
            </a:r>
            <a:r>
              <a:rPr lang="pt-BR" sz="1500" dirty="0">
                <a:solidFill>
                  <a:srgbClr val="FFC000"/>
                </a:solidFill>
                <a:latin typeface="Arial" pitchFamily="34" charset="0"/>
                <a:cs typeface="Arial" pitchFamily="34" charset="0"/>
              </a:rPr>
              <a:t>aula - de 2 </a:t>
            </a:r>
            <a:r>
              <a:rPr lang="pt-BR" sz="1500" dirty="0" smtClean="0">
                <a:solidFill>
                  <a:srgbClr val="FFC000"/>
                </a:solidFill>
                <a:latin typeface="Arial" pitchFamily="34" charset="0"/>
                <a:cs typeface="Arial" pitchFamily="34" charset="0"/>
              </a:rPr>
              <a:t>h) / Balé </a:t>
            </a:r>
            <a:r>
              <a:rPr lang="pt-BR" sz="1500" dirty="0">
                <a:solidFill>
                  <a:srgbClr val="FFC000"/>
                </a:solidFill>
                <a:latin typeface="Arial" pitchFamily="34" charset="0"/>
                <a:cs typeface="Arial" pitchFamily="34" charset="0"/>
              </a:rPr>
              <a:t>clássico </a:t>
            </a:r>
            <a:r>
              <a:rPr lang="pt-BR" sz="1500" dirty="0" smtClean="0">
                <a:solidFill>
                  <a:srgbClr val="FFC000"/>
                </a:solidFill>
                <a:latin typeface="Arial" pitchFamily="34" charset="0"/>
                <a:cs typeface="Arial" pitchFamily="34" charset="0"/>
              </a:rPr>
              <a:t>(1 </a:t>
            </a:r>
            <a:r>
              <a:rPr lang="pt-BR" sz="1500" dirty="0">
                <a:solidFill>
                  <a:srgbClr val="FFC000"/>
                </a:solidFill>
                <a:latin typeface="Arial" pitchFamily="34" charset="0"/>
                <a:cs typeface="Arial" pitchFamily="34" charset="0"/>
              </a:rPr>
              <a:t>aula - 2 </a:t>
            </a:r>
            <a:r>
              <a:rPr lang="pt-BR" sz="1500" dirty="0" smtClean="0">
                <a:solidFill>
                  <a:srgbClr val="FFC000"/>
                </a:solidFill>
                <a:latin typeface="Arial" pitchFamily="34" charset="0"/>
                <a:cs typeface="Arial" pitchFamily="34" charset="0"/>
              </a:rPr>
              <a:t>h)/ </a:t>
            </a:r>
            <a:r>
              <a:rPr lang="pt-BR" sz="1500" dirty="0">
                <a:solidFill>
                  <a:srgbClr val="FFC000"/>
                </a:solidFill>
                <a:latin typeface="Arial" pitchFamily="34" charset="0"/>
                <a:cs typeface="Arial" pitchFamily="34" charset="0"/>
              </a:rPr>
              <a:t>Nutrição e higiene pessoal e de jogos psicopedagógicos </a:t>
            </a:r>
            <a:r>
              <a:rPr lang="pt-BR" sz="1500" dirty="0" smtClean="0">
                <a:solidFill>
                  <a:srgbClr val="FFC000"/>
                </a:solidFill>
                <a:latin typeface="Arial" pitchFamily="34" charset="0"/>
                <a:cs typeface="Arial" pitchFamily="34" charset="0"/>
              </a:rPr>
              <a:t>(cada </a:t>
            </a:r>
            <a:r>
              <a:rPr lang="pt-BR" sz="1500" dirty="0">
                <a:solidFill>
                  <a:srgbClr val="FFC000"/>
                </a:solidFill>
                <a:latin typeface="Arial" pitchFamily="34" charset="0"/>
                <a:cs typeface="Arial" pitchFamily="34" charset="0"/>
              </a:rPr>
              <a:t>uma c/ 1 aula , c/ duração de 2 </a:t>
            </a:r>
            <a:r>
              <a:rPr lang="pt-BR" sz="1500" dirty="0" smtClean="0">
                <a:solidFill>
                  <a:srgbClr val="FFC000"/>
                </a:solidFill>
                <a:latin typeface="Arial" pitchFamily="34" charset="0"/>
                <a:cs typeface="Arial" pitchFamily="34" charset="0"/>
              </a:rPr>
              <a:t>h cada).</a:t>
            </a:r>
          </a:p>
          <a:p>
            <a:pPr marL="0" indent="0">
              <a:lnSpc>
                <a:spcPct val="120000"/>
              </a:lnSpc>
              <a:spcBef>
                <a:spcPts val="0"/>
              </a:spcBef>
              <a:buNone/>
            </a:pPr>
            <a:endParaRPr lang="pt-BR" sz="1500" dirty="0">
              <a:solidFill>
                <a:srgbClr val="FFC000"/>
              </a:solidFill>
              <a:latin typeface="Arial" pitchFamily="34" charset="0"/>
              <a:cs typeface="Arial" pitchFamily="34" charset="0"/>
            </a:endParaRPr>
          </a:p>
          <a:p>
            <a:pPr marL="0" indent="0">
              <a:lnSpc>
                <a:spcPct val="120000"/>
              </a:lnSpc>
              <a:spcBef>
                <a:spcPts val="0"/>
              </a:spcBef>
              <a:buNone/>
            </a:pPr>
            <a:r>
              <a:rPr lang="pt-BR" sz="1500" dirty="0">
                <a:solidFill>
                  <a:srgbClr val="FFC000"/>
                </a:solidFill>
                <a:latin typeface="Arial" pitchFamily="34" charset="0"/>
                <a:cs typeface="Arial" pitchFamily="34" charset="0"/>
              </a:rPr>
              <a:t>Produto </a:t>
            </a:r>
            <a:r>
              <a:rPr lang="pt-BR" sz="1500" dirty="0" smtClean="0">
                <a:solidFill>
                  <a:srgbClr val="FFC000"/>
                </a:solidFill>
                <a:latin typeface="Arial" pitchFamily="34" charset="0"/>
                <a:cs typeface="Arial" pitchFamily="34" charset="0"/>
              </a:rPr>
              <a:t>Final: </a:t>
            </a:r>
            <a:r>
              <a:rPr lang="pt-BR" sz="1500" dirty="0">
                <a:solidFill>
                  <a:srgbClr val="FFC000"/>
                </a:solidFill>
                <a:latin typeface="Arial" pitchFamily="34" charset="0"/>
                <a:cs typeface="Arial" pitchFamily="34" charset="0"/>
              </a:rPr>
              <a:t>Duas apresentações </a:t>
            </a:r>
            <a:r>
              <a:rPr lang="pt-BR" sz="1500" dirty="0" smtClean="0">
                <a:solidFill>
                  <a:srgbClr val="FFC000"/>
                </a:solidFill>
                <a:latin typeface="Arial" pitchFamily="34" charset="0"/>
                <a:cs typeface="Arial" pitchFamily="34" charset="0"/>
              </a:rPr>
              <a:t>para </a:t>
            </a:r>
            <a:r>
              <a:rPr lang="pt-BR" sz="1500" dirty="0">
                <a:solidFill>
                  <a:srgbClr val="FFC000"/>
                </a:solidFill>
                <a:latin typeface="Arial" pitchFamily="34" charset="0"/>
                <a:cs typeface="Arial" pitchFamily="34" charset="0"/>
              </a:rPr>
              <a:t>mostrar os resultados finais das oficinas/ Exposição de fotografia e vídeo.</a:t>
            </a:r>
          </a:p>
        </p:txBody>
      </p:sp>
      <p:pic>
        <p:nvPicPr>
          <p:cNvPr id="7" name="Image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pic>
        <p:nvPicPr>
          <p:cNvPr id="4" name="Image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44207" y="3514510"/>
            <a:ext cx="1902211" cy="1426658"/>
          </a:xfrm>
          <a:prstGeom prst="rect">
            <a:avLst/>
          </a:prstGeom>
          <a:ln>
            <a:solidFill>
              <a:srgbClr val="FFC000"/>
            </a:solidFill>
          </a:ln>
          <a:effectLst>
            <a:outerShdw blurRad="292100" dist="139700" dir="2700000" algn="tl" rotWithShape="0">
              <a:srgbClr val="333333">
                <a:alpha val="65000"/>
              </a:srgbClr>
            </a:outerShdw>
          </a:effectLst>
        </p:spPr>
      </p:pic>
      <p:pic>
        <p:nvPicPr>
          <p:cNvPr id="5" name="Imagem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551190">
            <a:off x="5708975" y="2253441"/>
            <a:ext cx="2238822" cy="1679117"/>
          </a:xfrm>
          <a:prstGeom prst="rect">
            <a:avLst/>
          </a:prstGeom>
          <a:ln>
            <a:solidFill>
              <a:srgbClr val="FFC000"/>
            </a:solidFill>
          </a:ln>
          <a:effectLst>
            <a:outerShdw blurRad="292100" dist="139700" dir="2700000" algn="tl" rotWithShape="0">
              <a:srgbClr val="333333">
                <a:alpha val="65000"/>
              </a:srgbClr>
            </a:outerShdw>
          </a:effectLst>
        </p:spPr>
      </p:pic>
      <p:pic>
        <p:nvPicPr>
          <p:cNvPr id="6" name="Imagem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901817">
            <a:off x="7062109" y="1241560"/>
            <a:ext cx="1858916" cy="1394187"/>
          </a:xfrm>
          <a:prstGeom prst="rect">
            <a:avLst/>
          </a:prstGeom>
          <a:ln>
            <a:solidFill>
              <a:srgbClr val="FFC000"/>
            </a:solidFill>
          </a:ln>
          <a:effectLst>
            <a:outerShdw blurRad="292100" dist="139700" dir="2700000" algn="tl" rotWithShape="0">
              <a:srgbClr val="333333">
                <a:alpha val="65000"/>
              </a:srgbClr>
            </a:outerShdw>
          </a:effectLst>
        </p:spPr>
      </p:pic>
      <p:pic>
        <p:nvPicPr>
          <p:cNvPr id="2" name="Imagem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561544">
            <a:off x="6333568" y="4876198"/>
            <a:ext cx="2485028" cy="1775447"/>
          </a:xfrm>
          <a:prstGeom prst="rect">
            <a:avLst/>
          </a:prstGeom>
          <a:ln>
            <a:solidFill>
              <a:srgbClr val="FFC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50452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117514">
            <a:off x="6555544" y="1594873"/>
            <a:ext cx="2292096" cy="1524000"/>
          </a:xfrm>
          <a:prstGeom prst="rect">
            <a:avLst/>
          </a:prstGeom>
          <a:ln>
            <a:solidFill>
              <a:srgbClr val="FFC000"/>
            </a:solidFill>
          </a:ln>
          <a:effectLst>
            <a:outerShdw blurRad="292100" dist="139700" dir="2700000" algn="tl" rotWithShape="0">
              <a:srgbClr val="333333">
                <a:alpha val="65000"/>
              </a:srgbClr>
            </a:outerShdw>
          </a:effectLst>
        </p:spPr>
      </p:pic>
      <p:pic>
        <p:nvPicPr>
          <p:cNvPr id="4" name="Image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865200">
            <a:off x="5273940" y="3006688"/>
            <a:ext cx="2292096" cy="1524000"/>
          </a:xfrm>
          <a:prstGeom prst="rect">
            <a:avLst/>
          </a:prstGeom>
          <a:ln>
            <a:solidFill>
              <a:srgbClr val="FFC000"/>
            </a:solidFill>
          </a:ln>
          <a:effectLst>
            <a:outerShdw blurRad="292100" dist="139700" dir="2700000" algn="tl" rotWithShape="0">
              <a:srgbClr val="333333">
                <a:alpha val="65000"/>
              </a:srgbClr>
            </a:outerShdw>
          </a:effectLst>
        </p:spPr>
      </p:pic>
      <p:pic>
        <p:nvPicPr>
          <p:cNvPr id="6" name="Image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157773">
            <a:off x="6416601" y="4774801"/>
            <a:ext cx="2304256" cy="1532085"/>
          </a:xfrm>
          <a:prstGeom prst="rect">
            <a:avLst/>
          </a:prstGeom>
          <a:ln>
            <a:solidFill>
              <a:srgbClr val="FFC000"/>
            </a:solidFill>
          </a:ln>
          <a:effectLst>
            <a:outerShdw blurRad="292100" dist="139700" dir="2700000" algn="tl" rotWithShape="0">
              <a:srgbClr val="333333">
                <a:alpha val="65000"/>
              </a:srgbClr>
            </a:outerShdw>
          </a:effectLst>
        </p:spPr>
      </p:pic>
      <p:sp>
        <p:nvSpPr>
          <p:cNvPr id="3" name="Espaço Reservado para Conteúdo 2"/>
          <p:cNvSpPr>
            <a:spLocks noGrp="1"/>
          </p:cNvSpPr>
          <p:nvPr>
            <p:ph idx="1"/>
          </p:nvPr>
        </p:nvSpPr>
        <p:spPr>
          <a:xfrm>
            <a:off x="107504" y="1412776"/>
            <a:ext cx="8784976" cy="5544616"/>
          </a:xfrm>
        </p:spPr>
        <p:txBody>
          <a:bodyPr>
            <a:noAutofit/>
          </a:bodyPr>
          <a:lstStyle/>
          <a:p>
            <a:pPr marL="0" indent="0">
              <a:spcBef>
                <a:spcPts val="0"/>
              </a:spcBef>
              <a:buNone/>
            </a:pPr>
            <a:r>
              <a:rPr lang="pt-BR" sz="1300" b="1" dirty="0" smtClean="0">
                <a:solidFill>
                  <a:srgbClr val="FFC000"/>
                </a:solidFill>
                <a:latin typeface="Arial" pitchFamily="34" charset="0"/>
                <a:cs typeface="Arial" pitchFamily="34" charset="0"/>
              </a:rPr>
              <a:t>PROJETO: </a:t>
            </a:r>
            <a:r>
              <a:rPr lang="pt-BR" sz="1300" dirty="0" smtClean="0">
                <a:solidFill>
                  <a:srgbClr val="FFC000"/>
                </a:solidFill>
                <a:latin typeface="Arial" pitchFamily="34" charset="0"/>
                <a:cs typeface="Arial" pitchFamily="34" charset="0"/>
              </a:rPr>
              <a:t>Na </a:t>
            </a:r>
            <a:r>
              <a:rPr lang="pt-BR" sz="1300" dirty="0">
                <a:solidFill>
                  <a:srgbClr val="FFC000"/>
                </a:solidFill>
                <a:latin typeface="Arial" pitchFamily="34" charset="0"/>
                <a:cs typeface="Arial" pitchFamily="34" charset="0"/>
              </a:rPr>
              <a:t>onda da Pororoca</a:t>
            </a:r>
          </a:p>
          <a:p>
            <a:pPr marL="0" indent="0">
              <a:spcBef>
                <a:spcPts val="0"/>
              </a:spcBef>
              <a:buNone/>
            </a:pPr>
            <a:r>
              <a:rPr lang="pt-BR" sz="1300" b="1" dirty="0" smtClean="0">
                <a:solidFill>
                  <a:srgbClr val="FFC000"/>
                </a:solidFill>
                <a:latin typeface="Arial" pitchFamily="34" charset="0"/>
                <a:cs typeface="Arial" pitchFamily="34" charset="0"/>
              </a:rPr>
              <a:t>ARTISTA: </a:t>
            </a:r>
            <a:r>
              <a:rPr lang="pt-BR" sz="1300" dirty="0" smtClean="0">
                <a:solidFill>
                  <a:srgbClr val="FFC000"/>
                </a:solidFill>
                <a:latin typeface="Arial" pitchFamily="34" charset="0"/>
                <a:cs typeface="Arial" pitchFamily="34" charset="0"/>
              </a:rPr>
              <a:t>Kátia </a:t>
            </a:r>
            <a:r>
              <a:rPr lang="pt-BR" sz="1300" dirty="0">
                <a:solidFill>
                  <a:srgbClr val="FFC000"/>
                </a:solidFill>
                <a:latin typeface="Arial" pitchFamily="34" charset="0"/>
                <a:cs typeface="Arial" pitchFamily="34" charset="0"/>
              </a:rPr>
              <a:t>Regina Barbosa de Brito</a:t>
            </a:r>
          </a:p>
          <a:p>
            <a:pPr marL="0" indent="0">
              <a:spcBef>
                <a:spcPts val="0"/>
              </a:spcBef>
              <a:buNone/>
            </a:pPr>
            <a:r>
              <a:rPr lang="pt-BR" sz="1300" b="1" dirty="0">
                <a:solidFill>
                  <a:srgbClr val="FFC000"/>
                </a:solidFill>
                <a:latin typeface="Arial" pitchFamily="34" charset="0"/>
                <a:cs typeface="Arial" pitchFamily="34" charset="0"/>
              </a:rPr>
              <a:t>CATEGORIA DO </a:t>
            </a:r>
            <a:r>
              <a:rPr lang="pt-BR" sz="1300" b="1" dirty="0" smtClean="0">
                <a:solidFill>
                  <a:srgbClr val="FFC000"/>
                </a:solidFill>
                <a:latin typeface="Arial" pitchFamily="34" charset="0"/>
                <a:cs typeface="Arial" pitchFamily="34" charset="0"/>
              </a:rPr>
              <a:t>PREMIO: </a:t>
            </a:r>
            <a:r>
              <a:rPr lang="pt-BR" sz="1300" dirty="0" smtClean="0">
                <a:solidFill>
                  <a:srgbClr val="FFC000"/>
                </a:solidFill>
                <a:latin typeface="Arial" pitchFamily="34" charset="0"/>
                <a:cs typeface="Arial" pitchFamily="34" charset="0"/>
              </a:rPr>
              <a:t>6 </a:t>
            </a:r>
            <a:r>
              <a:rPr lang="pt-BR" sz="1300" dirty="0">
                <a:solidFill>
                  <a:srgbClr val="FFC000"/>
                </a:solidFill>
                <a:latin typeface="Arial" pitchFamily="34" charset="0"/>
                <a:cs typeface="Arial" pitchFamily="34" charset="0"/>
              </a:rPr>
              <a:t>A /Abrangência Nacional / R$90.000,00</a:t>
            </a:r>
          </a:p>
          <a:p>
            <a:pPr marL="0" indent="0">
              <a:spcBef>
                <a:spcPts val="0"/>
              </a:spcBef>
              <a:buNone/>
            </a:pPr>
            <a:r>
              <a:rPr lang="pt-BR" sz="1300" b="1" dirty="0">
                <a:solidFill>
                  <a:srgbClr val="FFC000"/>
                </a:solidFill>
                <a:latin typeface="Arial" pitchFamily="34" charset="0"/>
                <a:cs typeface="Arial" pitchFamily="34" charset="0"/>
              </a:rPr>
              <a:t>LINGUAGEM </a:t>
            </a:r>
            <a:r>
              <a:rPr lang="pt-BR" sz="1300" b="1" dirty="0" smtClean="0">
                <a:solidFill>
                  <a:srgbClr val="FFC000"/>
                </a:solidFill>
                <a:latin typeface="Arial" pitchFamily="34" charset="0"/>
                <a:cs typeface="Arial" pitchFamily="34" charset="0"/>
              </a:rPr>
              <a:t>ARTÍSTICA: </a:t>
            </a:r>
            <a:r>
              <a:rPr lang="pt-BR" sz="1300" dirty="0" smtClean="0">
                <a:solidFill>
                  <a:srgbClr val="FFC000"/>
                </a:solidFill>
                <a:latin typeface="Arial" pitchFamily="34" charset="0"/>
                <a:cs typeface="Arial" pitchFamily="34" charset="0"/>
              </a:rPr>
              <a:t>Artes </a:t>
            </a:r>
            <a:r>
              <a:rPr lang="pt-BR" sz="1300" dirty="0">
                <a:solidFill>
                  <a:srgbClr val="FFC000"/>
                </a:solidFill>
                <a:latin typeface="Arial" pitchFamily="34" charset="0"/>
                <a:cs typeface="Arial" pitchFamily="34" charset="0"/>
              </a:rPr>
              <a:t>Cênicas</a:t>
            </a:r>
          </a:p>
          <a:p>
            <a:pPr marL="0" indent="0">
              <a:spcBef>
                <a:spcPts val="0"/>
              </a:spcBef>
              <a:buNone/>
            </a:pPr>
            <a:r>
              <a:rPr lang="pt-BR" sz="1300" b="1" dirty="0">
                <a:solidFill>
                  <a:srgbClr val="FFC000"/>
                </a:solidFill>
                <a:latin typeface="Arial" pitchFamily="34" charset="0"/>
                <a:cs typeface="Arial" pitchFamily="34" charset="0"/>
              </a:rPr>
              <a:t>PONTO DE </a:t>
            </a:r>
            <a:r>
              <a:rPr lang="pt-BR" sz="1300" b="1" dirty="0" smtClean="0">
                <a:solidFill>
                  <a:srgbClr val="FFC000"/>
                </a:solidFill>
                <a:latin typeface="Arial" pitchFamily="34" charset="0"/>
                <a:cs typeface="Arial" pitchFamily="34" charset="0"/>
              </a:rPr>
              <a:t>CULTURA: </a:t>
            </a:r>
            <a:r>
              <a:rPr lang="pt-BR" sz="1300" dirty="0" smtClean="0">
                <a:solidFill>
                  <a:srgbClr val="FFC000"/>
                </a:solidFill>
                <a:latin typeface="Arial" pitchFamily="34" charset="0"/>
                <a:cs typeface="Arial" pitchFamily="34" charset="0"/>
              </a:rPr>
              <a:t>Reconquistando </a:t>
            </a:r>
            <a:r>
              <a:rPr lang="pt-BR" sz="1300" dirty="0">
                <a:solidFill>
                  <a:srgbClr val="FFC000"/>
                </a:solidFill>
                <a:latin typeface="Arial" pitchFamily="34" charset="0"/>
                <a:cs typeface="Arial" pitchFamily="34" charset="0"/>
              </a:rPr>
              <a:t>a arte, a cultura e a cidadania no </a:t>
            </a:r>
            <a:r>
              <a:rPr lang="pt-BR" sz="1300" dirty="0" smtClean="0">
                <a:solidFill>
                  <a:srgbClr val="FFC000"/>
                </a:solidFill>
                <a:latin typeface="Arial" pitchFamily="34" charset="0"/>
                <a:cs typeface="Arial" pitchFamily="34" charset="0"/>
              </a:rPr>
              <a:t>Marajó – Soure/PA</a:t>
            </a:r>
          </a:p>
          <a:p>
            <a:pPr marL="0" indent="0">
              <a:spcBef>
                <a:spcPts val="0"/>
              </a:spcBef>
              <a:buNone/>
            </a:pPr>
            <a:endParaRPr lang="pt-BR" sz="1300" dirty="0">
              <a:solidFill>
                <a:srgbClr val="FFC000"/>
              </a:solidFill>
              <a:latin typeface="Arial" pitchFamily="34" charset="0"/>
              <a:cs typeface="Arial" pitchFamily="34" charset="0"/>
            </a:endParaRPr>
          </a:p>
          <a:p>
            <a:pPr marL="0" indent="0">
              <a:spcBef>
                <a:spcPts val="0"/>
              </a:spcBef>
              <a:buNone/>
            </a:pPr>
            <a:r>
              <a:rPr lang="pt-BR" sz="1300" b="1" dirty="0" smtClean="0">
                <a:solidFill>
                  <a:srgbClr val="FFC000"/>
                </a:solidFill>
                <a:latin typeface="Arial" pitchFamily="34" charset="0"/>
                <a:cs typeface="Arial" pitchFamily="34" charset="0"/>
              </a:rPr>
              <a:t>RESUMO </a:t>
            </a:r>
            <a:r>
              <a:rPr lang="pt-BR" sz="1300" b="1" dirty="0">
                <a:solidFill>
                  <a:srgbClr val="FFC000"/>
                </a:solidFill>
                <a:latin typeface="Arial" pitchFamily="34" charset="0"/>
                <a:cs typeface="Arial" pitchFamily="34" charset="0"/>
              </a:rPr>
              <a:t>DO PROJETO</a:t>
            </a:r>
            <a:endParaRPr lang="pt-BR" sz="1300" dirty="0">
              <a:solidFill>
                <a:srgbClr val="FFC000"/>
              </a:solidFill>
              <a:latin typeface="Arial" pitchFamily="34" charset="0"/>
              <a:cs typeface="Arial" pitchFamily="34" charset="0"/>
            </a:endParaRPr>
          </a:p>
          <a:p>
            <a:pPr marL="0" indent="0">
              <a:spcBef>
                <a:spcPts val="0"/>
              </a:spcBef>
              <a:buNone/>
            </a:pPr>
            <a:r>
              <a:rPr lang="pt-BR" sz="1300" dirty="0" smtClean="0">
                <a:solidFill>
                  <a:srgbClr val="FFC000"/>
                </a:solidFill>
                <a:latin typeface="Arial" pitchFamily="34" charset="0"/>
                <a:cs typeface="Arial" pitchFamily="34" charset="0"/>
              </a:rPr>
              <a:t>Realizou </a:t>
            </a:r>
            <a:r>
              <a:rPr lang="pt-BR" sz="1300" dirty="0">
                <a:solidFill>
                  <a:srgbClr val="FFC000"/>
                </a:solidFill>
                <a:latin typeface="Arial" pitchFamily="34" charset="0"/>
                <a:cs typeface="Arial" pitchFamily="34" charset="0"/>
              </a:rPr>
              <a:t>oficinas de teatro  </a:t>
            </a:r>
            <a:r>
              <a:rPr lang="pt-BR" sz="1300" dirty="0" smtClean="0">
                <a:solidFill>
                  <a:srgbClr val="FFC000"/>
                </a:solidFill>
                <a:latin typeface="Arial" pitchFamily="34" charset="0"/>
                <a:cs typeface="Arial" pitchFamily="34" charset="0"/>
              </a:rPr>
              <a:t>(dinâmicas </a:t>
            </a:r>
            <a:r>
              <a:rPr lang="pt-BR" sz="1300" dirty="0">
                <a:solidFill>
                  <a:srgbClr val="FFC000"/>
                </a:solidFill>
                <a:latin typeface="Arial" pitchFamily="34" charset="0"/>
                <a:cs typeface="Arial" pitchFamily="34" charset="0"/>
              </a:rPr>
              <a:t>vocais, corporais, jogos teatrais e tradicionais, improvisações, debates , leituras dramáticas e </a:t>
            </a:r>
            <a:r>
              <a:rPr lang="pt-BR" sz="1300" dirty="0" smtClean="0">
                <a:solidFill>
                  <a:srgbClr val="FFC000"/>
                </a:solidFill>
                <a:latin typeface="Arial" pitchFamily="34" charset="0"/>
                <a:cs typeface="Arial" pitchFamily="34" charset="0"/>
              </a:rPr>
              <a:t>escritas).</a:t>
            </a:r>
            <a:endParaRPr lang="pt-BR" sz="1300" dirty="0">
              <a:solidFill>
                <a:srgbClr val="FFC000"/>
              </a:solidFill>
              <a:latin typeface="Arial" pitchFamily="34" charset="0"/>
              <a:cs typeface="Arial" pitchFamily="34" charset="0"/>
            </a:endParaRPr>
          </a:p>
          <a:p>
            <a:pPr marL="0" indent="0">
              <a:spcBef>
                <a:spcPts val="0"/>
              </a:spcBef>
              <a:buNone/>
            </a:pPr>
            <a:r>
              <a:rPr lang="pt-BR" sz="1300" dirty="0" smtClean="0">
                <a:solidFill>
                  <a:srgbClr val="FFC000"/>
                </a:solidFill>
                <a:latin typeface="Arial" pitchFamily="34" charset="0"/>
                <a:cs typeface="Arial" pitchFamily="34" charset="0"/>
              </a:rPr>
              <a:t>Deu </a:t>
            </a:r>
            <a:r>
              <a:rPr lang="pt-BR" sz="1300" dirty="0">
                <a:solidFill>
                  <a:srgbClr val="FFC000"/>
                </a:solidFill>
                <a:latin typeface="Arial" pitchFamily="34" charset="0"/>
                <a:cs typeface="Arial" pitchFamily="34" charset="0"/>
              </a:rPr>
              <a:t>continuidade à produção de rádio novelas - iniciado em 2009, c/ participação de comunidades quilombolas, ribeirinhas das cidades marajoaras de </a:t>
            </a:r>
            <a:r>
              <a:rPr lang="pt-BR" sz="1300" dirty="0" err="1" smtClean="0">
                <a:solidFill>
                  <a:srgbClr val="FFC000"/>
                </a:solidFill>
                <a:latin typeface="Arial" pitchFamily="34" charset="0"/>
                <a:cs typeface="Arial" pitchFamily="34" charset="0"/>
              </a:rPr>
              <a:t>Salvaterra</a:t>
            </a:r>
            <a:r>
              <a:rPr lang="pt-BR" sz="1300" dirty="0" smtClean="0">
                <a:solidFill>
                  <a:srgbClr val="FFC000"/>
                </a:solidFill>
                <a:latin typeface="Arial" pitchFamily="34" charset="0"/>
                <a:cs typeface="Arial" pitchFamily="34" charset="0"/>
              </a:rPr>
              <a:t> </a:t>
            </a:r>
            <a:r>
              <a:rPr lang="pt-BR" sz="1300" dirty="0">
                <a:solidFill>
                  <a:srgbClr val="FFC000"/>
                </a:solidFill>
                <a:latin typeface="Arial" pitchFamily="34" charset="0"/>
                <a:cs typeface="Arial" pitchFamily="34" charset="0"/>
              </a:rPr>
              <a:t>e Soure;</a:t>
            </a:r>
          </a:p>
          <a:p>
            <a:pPr marL="0" indent="0">
              <a:spcBef>
                <a:spcPts val="0"/>
              </a:spcBef>
              <a:buNone/>
            </a:pPr>
            <a:r>
              <a:rPr lang="pt-BR" sz="1300" dirty="0" smtClean="0">
                <a:solidFill>
                  <a:srgbClr val="FFC000"/>
                </a:solidFill>
                <a:latin typeface="Arial" pitchFamily="34" charset="0"/>
                <a:cs typeface="Arial" pitchFamily="34" charset="0"/>
              </a:rPr>
              <a:t>Transformou </a:t>
            </a:r>
            <a:r>
              <a:rPr lang="pt-BR" sz="1300" dirty="0">
                <a:solidFill>
                  <a:srgbClr val="FFC000"/>
                </a:solidFill>
                <a:latin typeface="Arial" pitchFamily="34" charset="0"/>
                <a:cs typeface="Arial" pitchFamily="34" charset="0"/>
              </a:rPr>
              <a:t>em rádio novelas as lendas e casos do Marajó</a:t>
            </a:r>
            <a:r>
              <a:rPr lang="pt-BR" sz="1300" dirty="0" smtClean="0">
                <a:solidFill>
                  <a:srgbClr val="FFC000"/>
                </a:solidFill>
                <a:latin typeface="Arial" pitchFamily="34" charset="0"/>
                <a:cs typeface="Arial" pitchFamily="34" charset="0"/>
              </a:rPr>
              <a:t>.</a:t>
            </a:r>
            <a:endParaRPr lang="pt-BR" sz="1300" dirty="0">
              <a:solidFill>
                <a:srgbClr val="FFC000"/>
              </a:solidFill>
              <a:latin typeface="Arial" pitchFamily="34" charset="0"/>
              <a:cs typeface="Arial" pitchFamily="34" charset="0"/>
            </a:endParaRPr>
          </a:p>
          <a:p>
            <a:pPr marL="0" indent="0">
              <a:spcBef>
                <a:spcPts val="0"/>
              </a:spcBef>
              <a:buNone/>
            </a:pPr>
            <a:r>
              <a:rPr lang="pt-BR" sz="1300" dirty="0" smtClean="0">
                <a:solidFill>
                  <a:srgbClr val="FFC000"/>
                </a:solidFill>
                <a:latin typeface="Arial" pitchFamily="34" charset="0"/>
                <a:cs typeface="Arial" pitchFamily="34" charset="0"/>
              </a:rPr>
              <a:t>Experimentou </a:t>
            </a:r>
            <a:r>
              <a:rPr lang="pt-BR" sz="1300" dirty="0">
                <a:solidFill>
                  <a:srgbClr val="FFC000"/>
                </a:solidFill>
                <a:latin typeface="Arial" pitchFamily="34" charset="0"/>
                <a:cs typeface="Arial" pitchFamily="34" charset="0"/>
              </a:rPr>
              <a:t>e </a:t>
            </a:r>
            <a:r>
              <a:rPr lang="pt-BR" sz="1300" dirty="0" smtClean="0">
                <a:solidFill>
                  <a:srgbClr val="FFC000"/>
                </a:solidFill>
                <a:latin typeface="Arial" pitchFamily="34" charset="0"/>
                <a:cs typeface="Arial" pitchFamily="34" charset="0"/>
              </a:rPr>
              <a:t>criou </a:t>
            </a:r>
            <a:r>
              <a:rPr lang="pt-BR" sz="1300" dirty="0">
                <a:solidFill>
                  <a:srgbClr val="FFC000"/>
                </a:solidFill>
                <a:latin typeface="Arial" pitchFamily="34" charset="0"/>
                <a:cs typeface="Arial" pitchFamily="34" charset="0"/>
              </a:rPr>
              <a:t>3 programas de </a:t>
            </a:r>
            <a:r>
              <a:rPr lang="pt-BR" sz="1300" dirty="0" err="1" smtClean="0">
                <a:solidFill>
                  <a:srgbClr val="FFC000"/>
                </a:solidFill>
                <a:latin typeface="Arial" pitchFamily="34" charset="0"/>
                <a:cs typeface="Arial" pitchFamily="34" charset="0"/>
              </a:rPr>
              <a:t>radio-novela</a:t>
            </a:r>
            <a:r>
              <a:rPr lang="pt-BR" sz="1300" dirty="0">
                <a:solidFill>
                  <a:srgbClr val="FFC000"/>
                </a:solidFill>
                <a:latin typeface="Arial" pitchFamily="34" charset="0"/>
                <a:cs typeface="Arial" pitchFamily="34" charset="0"/>
              </a:rPr>
              <a:t>, 1 por mês;</a:t>
            </a:r>
          </a:p>
          <a:p>
            <a:pPr marL="0" indent="0">
              <a:spcBef>
                <a:spcPts val="0"/>
              </a:spcBef>
              <a:buNone/>
            </a:pPr>
            <a:r>
              <a:rPr lang="pt-BR" sz="1300" dirty="0" smtClean="0">
                <a:solidFill>
                  <a:srgbClr val="FFC000"/>
                </a:solidFill>
                <a:latin typeface="Arial" pitchFamily="34" charset="0"/>
                <a:cs typeface="Arial" pitchFamily="34" charset="0"/>
              </a:rPr>
              <a:t>Gravou </a:t>
            </a:r>
            <a:r>
              <a:rPr lang="pt-BR" sz="1300" dirty="0">
                <a:solidFill>
                  <a:srgbClr val="FFC000"/>
                </a:solidFill>
                <a:latin typeface="Arial" pitchFamily="34" charset="0"/>
                <a:cs typeface="Arial" pitchFamily="34" charset="0"/>
              </a:rPr>
              <a:t>em </a:t>
            </a:r>
            <a:r>
              <a:rPr lang="pt-BR" sz="1300" dirty="0" err="1">
                <a:solidFill>
                  <a:srgbClr val="FFC000"/>
                </a:solidFill>
                <a:latin typeface="Arial" pitchFamily="34" charset="0"/>
                <a:cs typeface="Arial" pitchFamily="34" charset="0"/>
              </a:rPr>
              <a:t>aúdio</a:t>
            </a:r>
            <a:r>
              <a:rPr lang="pt-BR" sz="1300" dirty="0">
                <a:solidFill>
                  <a:srgbClr val="FFC000"/>
                </a:solidFill>
                <a:latin typeface="Arial" pitchFamily="34" charset="0"/>
                <a:cs typeface="Arial" pitchFamily="34" charset="0"/>
              </a:rPr>
              <a:t> e </a:t>
            </a:r>
            <a:r>
              <a:rPr lang="pt-BR" sz="1300" dirty="0" err="1">
                <a:solidFill>
                  <a:srgbClr val="FFC000"/>
                </a:solidFill>
                <a:latin typeface="Arial" pitchFamily="34" charset="0"/>
                <a:cs typeface="Arial" pitchFamily="34" charset="0"/>
              </a:rPr>
              <a:t>video</a:t>
            </a:r>
            <a:r>
              <a:rPr lang="pt-BR" sz="1300" dirty="0">
                <a:solidFill>
                  <a:srgbClr val="FFC000"/>
                </a:solidFill>
                <a:latin typeface="Arial" pitchFamily="34" charset="0"/>
                <a:cs typeface="Arial" pitchFamily="34" charset="0"/>
              </a:rPr>
              <a:t> relatos dos habitantes </a:t>
            </a:r>
            <a:r>
              <a:rPr lang="pt-BR" sz="1300" dirty="0" smtClean="0">
                <a:solidFill>
                  <a:srgbClr val="FFC000"/>
                </a:solidFill>
                <a:latin typeface="Arial" pitchFamily="34" charset="0"/>
                <a:cs typeface="Arial" pitchFamily="34" charset="0"/>
              </a:rPr>
              <a:t>mais antigos;</a:t>
            </a:r>
            <a:endParaRPr lang="pt-BR" sz="1300" dirty="0">
              <a:solidFill>
                <a:srgbClr val="FFC000"/>
              </a:solidFill>
              <a:latin typeface="Arial" pitchFamily="34" charset="0"/>
              <a:cs typeface="Arial" pitchFamily="34" charset="0"/>
            </a:endParaRPr>
          </a:p>
          <a:p>
            <a:pPr marL="0" indent="0">
              <a:spcBef>
                <a:spcPts val="0"/>
              </a:spcBef>
              <a:buNone/>
            </a:pPr>
            <a:r>
              <a:rPr lang="pt-BR" sz="1300" dirty="0" smtClean="0">
                <a:solidFill>
                  <a:srgbClr val="FFC000"/>
                </a:solidFill>
                <a:latin typeface="Arial" pitchFamily="34" charset="0"/>
                <a:cs typeface="Arial" pitchFamily="34" charset="0"/>
              </a:rPr>
              <a:t>Investigou </a:t>
            </a:r>
            <a:r>
              <a:rPr lang="pt-BR" sz="1300" dirty="0">
                <a:solidFill>
                  <a:srgbClr val="FFC000"/>
                </a:solidFill>
                <a:latin typeface="Arial" pitchFamily="34" charset="0"/>
                <a:cs typeface="Arial" pitchFamily="34" charset="0"/>
              </a:rPr>
              <a:t>e </a:t>
            </a:r>
            <a:r>
              <a:rPr lang="pt-BR" sz="1300" dirty="0" smtClean="0">
                <a:solidFill>
                  <a:srgbClr val="FFC000"/>
                </a:solidFill>
                <a:latin typeface="Arial" pitchFamily="34" charset="0"/>
                <a:cs typeface="Arial" pitchFamily="34" charset="0"/>
              </a:rPr>
              <a:t>experimentou com participantes </a:t>
            </a:r>
            <a:r>
              <a:rPr lang="pt-BR" sz="1300" dirty="0">
                <a:solidFill>
                  <a:srgbClr val="FFC000"/>
                </a:solidFill>
                <a:latin typeface="Arial" pitchFamily="34" charset="0"/>
                <a:cs typeface="Arial" pitchFamily="34" charset="0"/>
              </a:rPr>
              <a:t>através  do projeto </a:t>
            </a:r>
            <a:endParaRPr lang="pt-BR" sz="1300" dirty="0" smtClean="0">
              <a:solidFill>
                <a:srgbClr val="FFC000"/>
              </a:solidFill>
              <a:latin typeface="Arial" pitchFamily="34" charset="0"/>
              <a:cs typeface="Arial" pitchFamily="34" charset="0"/>
            </a:endParaRPr>
          </a:p>
          <a:p>
            <a:pPr marL="0" indent="0">
              <a:spcBef>
                <a:spcPts val="0"/>
              </a:spcBef>
              <a:buNone/>
            </a:pPr>
            <a:r>
              <a:rPr lang="pt-BR" sz="1300" dirty="0" smtClean="0">
                <a:solidFill>
                  <a:srgbClr val="FFC000"/>
                </a:solidFill>
                <a:latin typeface="Arial" pitchFamily="34" charset="0"/>
                <a:cs typeface="Arial" pitchFamily="34" charset="0"/>
              </a:rPr>
              <a:t>Na </a:t>
            </a:r>
            <a:r>
              <a:rPr lang="pt-BR" sz="1300" dirty="0">
                <a:solidFill>
                  <a:srgbClr val="FFC000"/>
                </a:solidFill>
                <a:latin typeface="Arial" pitchFamily="34" charset="0"/>
                <a:cs typeface="Arial" pitchFamily="34" charset="0"/>
              </a:rPr>
              <a:t>Onda Da </a:t>
            </a:r>
            <a:r>
              <a:rPr lang="pt-BR" sz="1300" dirty="0" smtClean="0">
                <a:solidFill>
                  <a:srgbClr val="FFC000"/>
                </a:solidFill>
                <a:latin typeface="Arial" pitchFamily="34" charset="0"/>
                <a:cs typeface="Arial" pitchFamily="34" charset="0"/>
              </a:rPr>
              <a:t>Pororoca</a:t>
            </a:r>
            <a:endParaRPr lang="pt-BR" sz="1300" dirty="0">
              <a:solidFill>
                <a:srgbClr val="FFC000"/>
              </a:solidFill>
              <a:latin typeface="Arial" pitchFamily="34" charset="0"/>
              <a:cs typeface="Arial" pitchFamily="34" charset="0"/>
            </a:endParaRPr>
          </a:p>
          <a:p>
            <a:pPr marL="0" indent="0">
              <a:spcBef>
                <a:spcPts val="0"/>
              </a:spcBef>
              <a:buNone/>
            </a:pPr>
            <a:endParaRPr lang="pt-BR" sz="1300" b="1" dirty="0" smtClean="0">
              <a:solidFill>
                <a:srgbClr val="FFC000"/>
              </a:solidFill>
              <a:latin typeface="Arial" pitchFamily="34" charset="0"/>
              <a:cs typeface="Arial" pitchFamily="34" charset="0"/>
            </a:endParaRPr>
          </a:p>
          <a:p>
            <a:pPr marL="0" indent="0">
              <a:spcBef>
                <a:spcPts val="0"/>
              </a:spcBef>
              <a:buNone/>
            </a:pPr>
            <a:r>
              <a:rPr lang="pt-BR" sz="1300" b="1" dirty="0" smtClean="0">
                <a:solidFill>
                  <a:srgbClr val="FFC000"/>
                </a:solidFill>
                <a:latin typeface="Arial" pitchFamily="34" charset="0"/>
                <a:cs typeface="Arial" pitchFamily="34" charset="0"/>
              </a:rPr>
              <a:t>RESULTADOS </a:t>
            </a:r>
            <a:r>
              <a:rPr lang="pt-BR" sz="1300" b="1" dirty="0">
                <a:solidFill>
                  <a:srgbClr val="FFC000"/>
                </a:solidFill>
                <a:latin typeface="Arial" pitchFamily="34" charset="0"/>
                <a:cs typeface="Arial" pitchFamily="34" charset="0"/>
              </a:rPr>
              <a:t>ALCANÇADOS</a:t>
            </a:r>
            <a:endParaRPr lang="pt-BR" sz="1300" dirty="0">
              <a:solidFill>
                <a:srgbClr val="FFC000"/>
              </a:solidFill>
              <a:latin typeface="Arial" pitchFamily="34" charset="0"/>
              <a:cs typeface="Arial" pitchFamily="34" charset="0"/>
            </a:endParaRPr>
          </a:p>
          <a:p>
            <a:pPr marL="0" indent="0">
              <a:spcBef>
                <a:spcPts val="0"/>
              </a:spcBef>
              <a:buNone/>
            </a:pPr>
            <a:r>
              <a:rPr lang="pt-BR" sz="1300" dirty="0">
                <a:solidFill>
                  <a:srgbClr val="FFC000"/>
                </a:solidFill>
                <a:latin typeface="Arial" pitchFamily="34" charset="0"/>
                <a:cs typeface="Arial" pitchFamily="34" charset="0"/>
              </a:rPr>
              <a:t>* 5 rádio - novelas de 3 capítulos;</a:t>
            </a:r>
          </a:p>
          <a:p>
            <a:pPr marL="0" indent="0">
              <a:spcBef>
                <a:spcPts val="0"/>
              </a:spcBef>
              <a:buNone/>
            </a:pPr>
            <a:r>
              <a:rPr lang="pt-BR" sz="1300" dirty="0">
                <a:solidFill>
                  <a:srgbClr val="FFC000"/>
                </a:solidFill>
                <a:latin typeface="Arial" pitchFamily="34" charset="0"/>
                <a:cs typeface="Arial" pitchFamily="34" charset="0"/>
              </a:rPr>
              <a:t>* 2 Rádio documentários ( parceiro Rádio Guarani)</a:t>
            </a:r>
          </a:p>
          <a:p>
            <a:pPr marL="0" indent="0">
              <a:spcBef>
                <a:spcPts val="0"/>
              </a:spcBef>
              <a:buNone/>
            </a:pPr>
            <a:r>
              <a:rPr lang="pt-BR" sz="1300" dirty="0">
                <a:solidFill>
                  <a:srgbClr val="FFC000"/>
                </a:solidFill>
                <a:latin typeface="Arial" pitchFamily="34" charset="0"/>
                <a:cs typeface="Arial" pitchFamily="34" charset="0"/>
              </a:rPr>
              <a:t>* 2 entrevistas c/ artistas populares p/ serem transmitidas na rádio, idealizados, roteirizados e realizadas pelos </a:t>
            </a:r>
            <a:r>
              <a:rPr lang="pt-BR" sz="1300" dirty="0" smtClean="0">
                <a:solidFill>
                  <a:srgbClr val="FFC000"/>
                </a:solidFill>
                <a:latin typeface="Arial" pitchFamily="34" charset="0"/>
                <a:cs typeface="Arial" pitchFamily="34" charset="0"/>
              </a:rPr>
              <a:t>participantes </a:t>
            </a:r>
            <a:r>
              <a:rPr lang="pt-BR" sz="1300" dirty="0">
                <a:solidFill>
                  <a:srgbClr val="FFC000"/>
                </a:solidFill>
                <a:latin typeface="Arial" pitchFamily="34" charset="0"/>
                <a:cs typeface="Arial" pitchFamily="34" charset="0"/>
              </a:rPr>
              <a:t>do projeto;</a:t>
            </a:r>
          </a:p>
          <a:p>
            <a:pPr marL="0" indent="0">
              <a:spcBef>
                <a:spcPts val="0"/>
              </a:spcBef>
              <a:buNone/>
            </a:pPr>
            <a:r>
              <a:rPr lang="pt-BR" sz="1300" dirty="0">
                <a:solidFill>
                  <a:srgbClr val="FFC000"/>
                </a:solidFill>
                <a:latin typeface="Arial" pitchFamily="34" charset="0"/>
                <a:cs typeface="Arial" pitchFamily="34" charset="0"/>
              </a:rPr>
              <a:t>* Montagem de 1 peça teatral;</a:t>
            </a:r>
          </a:p>
          <a:p>
            <a:pPr marL="0" indent="0">
              <a:spcBef>
                <a:spcPts val="0"/>
              </a:spcBef>
              <a:buNone/>
            </a:pPr>
            <a:r>
              <a:rPr lang="pt-BR" sz="1300" dirty="0">
                <a:solidFill>
                  <a:srgbClr val="FFC000"/>
                </a:solidFill>
                <a:latin typeface="Arial" pitchFamily="34" charset="0"/>
                <a:cs typeface="Arial" pitchFamily="34" charset="0"/>
              </a:rPr>
              <a:t>* Gravação desta encenação;</a:t>
            </a:r>
          </a:p>
          <a:p>
            <a:pPr marL="0" indent="0">
              <a:spcBef>
                <a:spcPts val="0"/>
              </a:spcBef>
              <a:buNone/>
            </a:pPr>
            <a:r>
              <a:rPr lang="pt-BR" sz="1300" dirty="0">
                <a:solidFill>
                  <a:srgbClr val="FFC000"/>
                </a:solidFill>
                <a:latin typeface="Arial" pitchFamily="34" charset="0"/>
                <a:cs typeface="Arial" pitchFamily="34" charset="0"/>
              </a:rPr>
              <a:t>* Blog </a:t>
            </a:r>
            <a:r>
              <a:rPr lang="pt-BR" sz="1300" i="1" dirty="0" smtClean="0">
                <a:solidFill>
                  <a:srgbClr val="FFC000"/>
                </a:solidFill>
                <a:latin typeface="Arial" pitchFamily="34" charset="0"/>
                <a:cs typeface="Arial" pitchFamily="34" charset="0"/>
              </a:rPr>
              <a:t>Na </a:t>
            </a:r>
            <a:r>
              <a:rPr lang="pt-BR" sz="1300" i="1" dirty="0">
                <a:solidFill>
                  <a:srgbClr val="FFC000"/>
                </a:solidFill>
                <a:latin typeface="Arial" pitchFamily="34" charset="0"/>
                <a:cs typeface="Arial" pitchFamily="34" charset="0"/>
              </a:rPr>
              <a:t>Onda da Pororoca</a:t>
            </a:r>
            <a:r>
              <a:rPr lang="pt-BR" sz="1300" dirty="0">
                <a:solidFill>
                  <a:srgbClr val="FFC000"/>
                </a:solidFill>
                <a:latin typeface="Arial" pitchFamily="34" charset="0"/>
                <a:cs typeface="Arial" pitchFamily="34" charset="0"/>
              </a:rPr>
              <a:t>;</a:t>
            </a:r>
          </a:p>
          <a:p>
            <a:pPr marL="0" indent="0">
              <a:spcBef>
                <a:spcPts val="0"/>
              </a:spcBef>
              <a:buNone/>
            </a:pPr>
            <a:r>
              <a:rPr lang="pt-BR" sz="1300" dirty="0">
                <a:solidFill>
                  <a:srgbClr val="FFC000"/>
                </a:solidFill>
                <a:latin typeface="Arial" pitchFamily="34" charset="0"/>
                <a:cs typeface="Arial" pitchFamily="34" charset="0"/>
              </a:rPr>
              <a:t>* Criação de 1 DVD c/ gravações de festas populares , manifestações espetaculares, </a:t>
            </a:r>
            <a:r>
              <a:rPr lang="pt-BR" sz="1300" dirty="0" err="1" smtClean="0">
                <a:solidFill>
                  <a:srgbClr val="FFC000"/>
                </a:solidFill>
                <a:latin typeface="Arial" pitchFamily="34" charset="0"/>
                <a:cs typeface="Arial" pitchFamily="34" charset="0"/>
              </a:rPr>
              <a:t>pajelanaaçs</a:t>
            </a:r>
            <a:r>
              <a:rPr lang="pt-BR" sz="1300" dirty="0" smtClean="0">
                <a:solidFill>
                  <a:srgbClr val="FFC000"/>
                </a:solidFill>
                <a:latin typeface="Arial" pitchFamily="34" charset="0"/>
                <a:cs typeface="Arial" pitchFamily="34" charset="0"/>
              </a:rPr>
              <a:t> </a:t>
            </a:r>
            <a:r>
              <a:rPr lang="pt-BR" sz="1300" dirty="0">
                <a:solidFill>
                  <a:srgbClr val="FFC000"/>
                </a:solidFill>
                <a:latin typeface="Arial" pitchFamily="34" charset="0"/>
                <a:cs typeface="Arial" pitchFamily="34" charset="0"/>
              </a:rPr>
              <a:t>, apresentações de </a:t>
            </a:r>
            <a:r>
              <a:rPr lang="pt-BR" sz="1300" dirty="0" err="1">
                <a:solidFill>
                  <a:srgbClr val="FFC000"/>
                </a:solidFill>
                <a:latin typeface="Arial" pitchFamily="34" charset="0"/>
                <a:cs typeface="Arial" pitchFamily="34" charset="0"/>
              </a:rPr>
              <a:t>carimbó</a:t>
            </a:r>
            <a:r>
              <a:rPr lang="pt-BR" sz="1300" dirty="0">
                <a:solidFill>
                  <a:srgbClr val="FFC000"/>
                </a:solidFill>
                <a:latin typeface="Arial" pitchFamily="34" charset="0"/>
                <a:cs typeface="Arial" pitchFamily="34" charset="0"/>
              </a:rPr>
              <a:t> e Lundu, entrevistas c/ contadores de histórias de brincantes</a:t>
            </a:r>
            <a:r>
              <a:rPr lang="pt-BR" sz="1300" dirty="0" smtClean="0">
                <a:solidFill>
                  <a:srgbClr val="FFC000"/>
                </a:solidFill>
                <a:latin typeface="Arial" pitchFamily="34" charset="0"/>
                <a:cs typeface="Arial" pitchFamily="34" charset="0"/>
              </a:rPr>
              <a:t>.</a:t>
            </a:r>
            <a:endParaRPr lang="pt-BR" sz="1300" dirty="0">
              <a:solidFill>
                <a:srgbClr val="FFC000"/>
              </a:solidFill>
              <a:latin typeface="Arial" pitchFamily="34" charset="0"/>
              <a:cs typeface="Arial" pitchFamily="34" charset="0"/>
            </a:endParaRPr>
          </a:p>
        </p:txBody>
      </p:sp>
      <p:pic>
        <p:nvPicPr>
          <p:cNvPr id="8" name="Imagem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2546355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
        <p:nvSpPr>
          <p:cNvPr id="5" name="CaixaDeTexto 4"/>
          <p:cNvSpPr txBox="1"/>
          <p:nvPr/>
        </p:nvSpPr>
        <p:spPr>
          <a:xfrm>
            <a:off x="2758379" y="3481844"/>
            <a:ext cx="2893741" cy="584775"/>
          </a:xfrm>
          <a:prstGeom prst="rect">
            <a:avLst/>
          </a:prstGeom>
          <a:noFill/>
        </p:spPr>
        <p:txBody>
          <a:bodyPr wrap="none" rtlCol="0">
            <a:spAutoFit/>
          </a:bodyPr>
          <a:lstStyle/>
          <a:p>
            <a:r>
              <a:rPr lang="pt-BR" sz="3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Sobre o edital</a:t>
            </a:r>
            <a:endParaRPr lang="pt-BR" sz="32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306306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412776"/>
            <a:ext cx="8856984" cy="5328592"/>
          </a:xfrm>
        </p:spPr>
        <p:txBody>
          <a:bodyPr>
            <a:noAutofit/>
          </a:bodyPr>
          <a:lstStyle/>
          <a:p>
            <a:pPr marL="0" indent="0">
              <a:spcBef>
                <a:spcPts val="0"/>
              </a:spcBef>
              <a:buNone/>
            </a:pPr>
            <a:r>
              <a:rPr lang="pt-BR" sz="1900" b="0" dirty="0" smtClean="0">
                <a:solidFill>
                  <a:srgbClr val="FFC000"/>
                </a:solidFill>
                <a:latin typeface="Arial" pitchFamily="34" charset="0"/>
                <a:cs typeface="Arial" pitchFamily="34" charset="0"/>
              </a:rPr>
              <a:t>Premiação: 50 projetos de residência em todo o território nacional.</a:t>
            </a:r>
          </a:p>
          <a:p>
            <a:pPr marL="0" indent="0">
              <a:spcBef>
                <a:spcPts val="0"/>
              </a:spcBef>
              <a:buNone/>
            </a:pPr>
            <a:endParaRPr lang="pt-BR" sz="1900" b="0" dirty="0" smtClean="0">
              <a:solidFill>
                <a:srgbClr val="FFC000"/>
              </a:solidFill>
              <a:latin typeface="Arial" pitchFamily="34" charset="0"/>
              <a:cs typeface="Arial" pitchFamily="34" charset="0"/>
            </a:endParaRPr>
          </a:p>
          <a:p>
            <a:pPr marL="0" indent="0">
              <a:spcBef>
                <a:spcPts val="0"/>
              </a:spcBef>
              <a:buNone/>
            </a:pPr>
            <a:r>
              <a:rPr lang="pt-BR" sz="1900" b="0" dirty="0" smtClean="0">
                <a:solidFill>
                  <a:srgbClr val="FFC000"/>
                </a:solidFill>
                <a:latin typeface="Arial" pitchFamily="34" charset="0"/>
                <a:cs typeface="Arial" pitchFamily="34" charset="0"/>
              </a:rPr>
              <a:t>Valor da Bolsa: R$ 50.000,00</a:t>
            </a:r>
          </a:p>
          <a:p>
            <a:pPr marL="0" indent="0">
              <a:spcBef>
                <a:spcPts val="0"/>
              </a:spcBef>
              <a:buNone/>
            </a:pPr>
            <a:endParaRPr lang="pt-BR" sz="1900" b="0" dirty="0" smtClean="0">
              <a:solidFill>
                <a:srgbClr val="FFC000"/>
              </a:solidFill>
              <a:latin typeface="Arial" pitchFamily="34" charset="0"/>
              <a:cs typeface="Arial" pitchFamily="34" charset="0"/>
            </a:endParaRPr>
          </a:p>
          <a:p>
            <a:pPr marL="0" indent="0">
              <a:spcBef>
                <a:spcPts val="0"/>
              </a:spcBef>
              <a:buNone/>
            </a:pPr>
            <a:r>
              <a:rPr lang="pt-BR" sz="1900" b="0" dirty="0" smtClean="0">
                <a:solidFill>
                  <a:srgbClr val="FFC000"/>
                </a:solidFill>
                <a:latin typeface="Arial" pitchFamily="34" charset="0"/>
                <a:cs typeface="Arial" pitchFamily="34" charset="0"/>
              </a:rPr>
              <a:t>Categorias: Criação e Experimentação; Continuidade.</a:t>
            </a:r>
          </a:p>
          <a:p>
            <a:pPr marL="0" indent="0">
              <a:spcBef>
                <a:spcPts val="0"/>
              </a:spcBef>
              <a:buNone/>
            </a:pPr>
            <a:endParaRPr lang="pt-BR" sz="1900" b="0" dirty="0" smtClean="0">
              <a:solidFill>
                <a:srgbClr val="FFC000"/>
              </a:solidFill>
              <a:latin typeface="Arial" pitchFamily="34" charset="0"/>
              <a:cs typeface="Arial" pitchFamily="34" charset="0"/>
            </a:endParaRPr>
          </a:p>
          <a:p>
            <a:pPr marL="0" indent="0">
              <a:spcBef>
                <a:spcPts val="0"/>
              </a:spcBef>
              <a:buNone/>
            </a:pPr>
            <a:r>
              <a:rPr lang="pt-BR" sz="1900" b="0" dirty="0" smtClean="0">
                <a:solidFill>
                  <a:srgbClr val="FFC000"/>
                </a:solidFill>
                <a:latin typeface="Arial" pitchFamily="34" charset="0"/>
                <a:cs typeface="Arial" pitchFamily="34" charset="0"/>
              </a:rPr>
              <a:t>Quem pode participar? </a:t>
            </a:r>
          </a:p>
          <a:p>
            <a:pPr marL="0" indent="0">
              <a:spcBef>
                <a:spcPts val="0"/>
              </a:spcBef>
              <a:buNone/>
            </a:pPr>
            <a:r>
              <a:rPr lang="pt-BR" sz="1900" b="0" dirty="0" smtClean="0">
                <a:solidFill>
                  <a:srgbClr val="FFC000"/>
                </a:solidFill>
                <a:latin typeface="Arial" pitchFamily="34" charset="0"/>
                <a:cs typeface="Arial" pitchFamily="34" charset="0"/>
              </a:rPr>
              <a:t>pessoas </a:t>
            </a:r>
            <a:r>
              <a:rPr lang="pt-BR" sz="1900" b="0" dirty="0">
                <a:solidFill>
                  <a:srgbClr val="FFC000"/>
                </a:solidFill>
                <a:latin typeface="Arial" pitchFamily="34" charset="0"/>
                <a:cs typeface="Arial" pitchFamily="34" charset="0"/>
              </a:rPr>
              <a:t>físicas maiores de 18 (dezoito) anos, brasileiros natos ou naturalizados e estrangeiros residentes no país há mais de 3 (três) </a:t>
            </a:r>
            <a:r>
              <a:rPr lang="pt-BR" sz="1900" b="0" dirty="0" smtClean="0">
                <a:solidFill>
                  <a:srgbClr val="FFC000"/>
                </a:solidFill>
                <a:latin typeface="Arial" pitchFamily="34" charset="0"/>
                <a:cs typeface="Arial" pitchFamily="34" charset="0"/>
              </a:rPr>
              <a:t>anos.</a:t>
            </a:r>
          </a:p>
          <a:p>
            <a:pPr marL="0" indent="0">
              <a:spcBef>
                <a:spcPts val="0"/>
              </a:spcBef>
              <a:buNone/>
            </a:pPr>
            <a:endParaRPr lang="pt-BR" sz="1900" b="0" dirty="0" smtClean="0">
              <a:solidFill>
                <a:srgbClr val="FFC000"/>
              </a:solidFill>
              <a:latin typeface="Arial" pitchFamily="34" charset="0"/>
              <a:cs typeface="Arial" pitchFamily="34" charset="0"/>
            </a:endParaRPr>
          </a:p>
          <a:p>
            <a:pPr marL="0" indent="0">
              <a:spcBef>
                <a:spcPts val="0"/>
              </a:spcBef>
              <a:buNone/>
            </a:pPr>
            <a:r>
              <a:rPr lang="pt-BR" sz="1900" b="0" dirty="0" smtClean="0">
                <a:solidFill>
                  <a:srgbClr val="FFC000"/>
                </a:solidFill>
                <a:latin typeface="Arial" pitchFamily="34" charset="0"/>
                <a:cs typeface="Arial" pitchFamily="34" charset="0"/>
              </a:rPr>
              <a:t>É </a:t>
            </a:r>
            <a:r>
              <a:rPr lang="pt-BR" sz="1900" b="0" dirty="0">
                <a:solidFill>
                  <a:srgbClr val="FFC000"/>
                </a:solidFill>
                <a:latin typeface="Arial" pitchFamily="34" charset="0"/>
                <a:cs typeface="Arial" pitchFamily="34" charset="0"/>
              </a:rPr>
              <a:t>vedada a inscrição de:  </a:t>
            </a:r>
            <a:endParaRPr lang="pt-BR" sz="1900" b="0" dirty="0" smtClean="0">
              <a:solidFill>
                <a:srgbClr val="FFC000"/>
              </a:solidFill>
              <a:effectLst/>
              <a:latin typeface="Arial" pitchFamily="34" charset="0"/>
              <a:cs typeface="Arial" pitchFamily="34" charset="0"/>
            </a:endParaRPr>
          </a:p>
          <a:p>
            <a:pPr marL="0" lvl="0" indent="0">
              <a:spcBef>
                <a:spcPts val="0"/>
              </a:spcBef>
              <a:buNone/>
            </a:pPr>
            <a:r>
              <a:rPr lang="pt-BR" sz="1900" b="0" dirty="0" smtClean="0">
                <a:solidFill>
                  <a:srgbClr val="FFC000"/>
                </a:solidFill>
                <a:latin typeface="Arial" pitchFamily="34" charset="0"/>
                <a:cs typeface="Arial" pitchFamily="34" charset="0"/>
              </a:rPr>
              <a:t>. proponente </a:t>
            </a:r>
            <a:r>
              <a:rPr lang="pt-BR" sz="1900" b="0" dirty="0">
                <a:solidFill>
                  <a:srgbClr val="FFC000"/>
                </a:solidFill>
                <a:latin typeface="Arial" pitchFamily="34" charset="0"/>
                <a:cs typeface="Arial" pitchFamily="34" charset="0"/>
              </a:rPr>
              <a:t>representante de Ponto de Cultura. </a:t>
            </a:r>
          </a:p>
          <a:p>
            <a:pPr marL="0" lvl="0" indent="0">
              <a:spcBef>
                <a:spcPts val="0"/>
              </a:spcBef>
              <a:buNone/>
            </a:pPr>
            <a:r>
              <a:rPr lang="pt-BR" sz="1900" b="0" dirty="0" smtClean="0">
                <a:solidFill>
                  <a:srgbClr val="FFC000"/>
                </a:solidFill>
                <a:latin typeface="Arial" pitchFamily="34" charset="0"/>
                <a:cs typeface="Arial" pitchFamily="34" charset="0"/>
              </a:rPr>
              <a:t>. pessoas </a:t>
            </a:r>
            <a:r>
              <a:rPr lang="pt-BR" sz="1900" b="0" dirty="0">
                <a:solidFill>
                  <a:srgbClr val="FFC000"/>
                </a:solidFill>
                <a:latin typeface="Arial" pitchFamily="34" charset="0"/>
                <a:cs typeface="Arial" pitchFamily="34" charset="0"/>
              </a:rPr>
              <a:t>jurídicas.</a:t>
            </a:r>
          </a:p>
          <a:p>
            <a:pPr marL="0" lvl="0" indent="0">
              <a:spcBef>
                <a:spcPts val="0"/>
              </a:spcBef>
              <a:buNone/>
            </a:pPr>
            <a:r>
              <a:rPr lang="pt-BR" sz="1900" b="0" dirty="0" smtClean="0">
                <a:solidFill>
                  <a:srgbClr val="FFC000"/>
                </a:solidFill>
                <a:latin typeface="Arial" pitchFamily="34" charset="0"/>
                <a:cs typeface="Arial" pitchFamily="34" charset="0"/>
              </a:rPr>
              <a:t>. terceirizados </a:t>
            </a:r>
            <a:r>
              <a:rPr lang="pt-BR" sz="1900" b="0" dirty="0">
                <a:solidFill>
                  <a:srgbClr val="FFC000"/>
                </a:solidFill>
                <a:latin typeface="Arial" pitchFamily="34" charset="0"/>
                <a:cs typeface="Arial" pitchFamily="34" charset="0"/>
              </a:rPr>
              <a:t>que tenham vínculo de trabalho com a Funarte e Ministério da Cultura.</a:t>
            </a:r>
          </a:p>
          <a:p>
            <a:pPr marL="0" lvl="0" indent="0">
              <a:spcBef>
                <a:spcPts val="0"/>
              </a:spcBef>
              <a:buNone/>
            </a:pPr>
            <a:r>
              <a:rPr lang="pt-BR" sz="1900" b="0" dirty="0" smtClean="0">
                <a:solidFill>
                  <a:srgbClr val="FFC000"/>
                </a:solidFill>
                <a:latin typeface="Arial" pitchFamily="34" charset="0"/>
                <a:cs typeface="Arial" pitchFamily="34" charset="0"/>
              </a:rPr>
              <a:t>. servidor </a:t>
            </a:r>
            <a:r>
              <a:rPr lang="pt-BR" sz="1900" b="0" dirty="0">
                <a:solidFill>
                  <a:srgbClr val="FFC000"/>
                </a:solidFill>
                <a:latin typeface="Arial" pitchFamily="34" charset="0"/>
                <a:cs typeface="Arial" pitchFamily="34" charset="0"/>
              </a:rPr>
              <a:t>público da Funarte ou do Ministério da Cultura.</a:t>
            </a:r>
          </a:p>
          <a:p>
            <a:pPr marL="0" indent="0">
              <a:spcBef>
                <a:spcPts val="0"/>
              </a:spcBef>
              <a:buNone/>
            </a:pPr>
            <a:endParaRPr lang="pt-BR" sz="1900" b="0" dirty="0" smtClean="0">
              <a:solidFill>
                <a:srgbClr val="FFC000"/>
              </a:solidFill>
              <a:latin typeface="Arial" pitchFamily="34" charset="0"/>
              <a:cs typeface="Arial" pitchFamily="34" charset="0"/>
            </a:endParaRPr>
          </a:p>
          <a:p>
            <a:pPr marL="0" lvl="1" indent="0">
              <a:spcBef>
                <a:spcPts val="0"/>
              </a:spcBef>
              <a:buNone/>
            </a:pPr>
            <a:r>
              <a:rPr lang="pt-BR" sz="1900" dirty="0">
                <a:solidFill>
                  <a:srgbClr val="FFC000"/>
                </a:solidFill>
                <a:latin typeface="Arial" pitchFamily="34" charset="0"/>
                <a:cs typeface="Arial" pitchFamily="34" charset="0"/>
              </a:rPr>
              <a:t>Cada proponente só poderá inscrever 1 (um) projeto neste edital. </a:t>
            </a:r>
            <a:endParaRPr lang="pt-BR" sz="1900" dirty="0" smtClean="0">
              <a:solidFill>
                <a:srgbClr val="FFC000"/>
              </a:solidFill>
              <a:effectLst/>
              <a:latin typeface="Arial" pitchFamily="34" charset="0"/>
              <a:cs typeface="Arial" pitchFamily="34" charset="0"/>
            </a:endParaRPr>
          </a:p>
          <a:p>
            <a:pPr marL="0" indent="0">
              <a:spcBef>
                <a:spcPts val="0"/>
              </a:spcBef>
              <a:buNone/>
            </a:pPr>
            <a:endParaRPr lang="pt-BR" sz="1900" b="0" dirty="0" smtClean="0">
              <a:solidFill>
                <a:schemeClr val="accent3">
                  <a:lumMod val="50000"/>
                </a:schemeClr>
              </a:solidFill>
              <a:latin typeface="Arial" pitchFamily="34" charset="0"/>
              <a:cs typeface="Arial" pitchFamily="34" charset="0"/>
            </a:endParaRPr>
          </a:p>
          <a:p>
            <a:pPr marL="0" indent="0">
              <a:lnSpc>
                <a:spcPct val="120000"/>
              </a:lnSpc>
              <a:spcBef>
                <a:spcPts val="0"/>
              </a:spcBef>
              <a:buNone/>
            </a:pPr>
            <a:endParaRPr lang="pt-BR" sz="1900" b="0" dirty="0">
              <a:solidFill>
                <a:schemeClr val="accent3">
                  <a:lumMod val="50000"/>
                </a:schemeClr>
              </a:solidFill>
              <a:latin typeface="Arial" pitchFamily="34" charset="0"/>
              <a:cs typeface="Arial" pitchFamily="34" charset="0"/>
            </a:endParaRPr>
          </a:p>
          <a:p>
            <a:pPr marL="0" indent="0">
              <a:lnSpc>
                <a:spcPct val="120000"/>
              </a:lnSpc>
              <a:spcBef>
                <a:spcPts val="0"/>
              </a:spcBef>
              <a:buNone/>
            </a:pPr>
            <a:endParaRPr lang="pt-BR" sz="1900" b="0" dirty="0">
              <a:solidFill>
                <a:schemeClr val="accent3">
                  <a:lumMod val="50000"/>
                </a:schemeClr>
              </a:solidFill>
              <a:latin typeface="Arial" pitchFamily="34" charset="0"/>
              <a:cs typeface="Arial" pitchFamily="34" charset="0"/>
            </a:endParaRPr>
          </a:p>
        </p:txBody>
      </p:sp>
      <p:pic>
        <p:nvPicPr>
          <p:cNvPr id="9" name="Imagem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2018546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440160"/>
            <a:ext cx="8784976" cy="5517232"/>
          </a:xfrm>
        </p:spPr>
        <p:txBody>
          <a:bodyPr>
            <a:noAutofit/>
          </a:bodyPr>
          <a:lstStyle/>
          <a:p>
            <a:pPr marL="0" indent="0" algn="just">
              <a:spcBef>
                <a:spcPts val="0"/>
              </a:spcBef>
              <a:buNone/>
            </a:pPr>
            <a:r>
              <a:rPr lang="pt-BR" sz="1700" b="0" dirty="0" smtClean="0">
                <a:solidFill>
                  <a:srgbClr val="FFC000"/>
                </a:solidFill>
                <a:latin typeface="Arial" pitchFamily="34" charset="0"/>
                <a:cs typeface="Arial" pitchFamily="34" charset="0"/>
              </a:rPr>
              <a:t>Inscrições abertas até 28 de setembro.</a:t>
            </a:r>
          </a:p>
          <a:p>
            <a:pPr marL="0" indent="0" algn="just">
              <a:spcBef>
                <a:spcPts val="0"/>
              </a:spcBef>
              <a:buNone/>
            </a:pPr>
            <a:endParaRPr lang="pt-BR" sz="1700" b="0" dirty="0" smtClean="0">
              <a:solidFill>
                <a:srgbClr val="FFC000"/>
              </a:solidFill>
              <a:latin typeface="Arial" pitchFamily="34" charset="0"/>
              <a:cs typeface="Arial" pitchFamily="34" charset="0"/>
            </a:endParaRPr>
          </a:p>
          <a:p>
            <a:pPr marL="0" indent="0" algn="just">
              <a:spcBef>
                <a:spcPts val="0"/>
              </a:spcBef>
              <a:buNone/>
            </a:pPr>
            <a:r>
              <a:rPr lang="pt-BR" sz="1700" b="0" dirty="0" smtClean="0">
                <a:solidFill>
                  <a:srgbClr val="FFC000"/>
                </a:solidFill>
                <a:latin typeface="Arial" pitchFamily="34" charset="0"/>
                <a:cs typeface="Arial" pitchFamily="34" charset="0"/>
              </a:rPr>
              <a:t>Categoria </a:t>
            </a:r>
            <a:r>
              <a:rPr lang="pt-BR" sz="1700" b="0" u="sng" dirty="0">
                <a:solidFill>
                  <a:srgbClr val="FFC000"/>
                </a:solidFill>
                <a:latin typeface="Arial" pitchFamily="34" charset="0"/>
                <a:cs typeface="Arial" pitchFamily="34" charset="0"/>
              </a:rPr>
              <a:t>Criação e </a:t>
            </a:r>
            <a:r>
              <a:rPr lang="pt-BR" sz="1700" b="0" u="sng" dirty="0" smtClean="0">
                <a:solidFill>
                  <a:srgbClr val="FFC000"/>
                </a:solidFill>
                <a:latin typeface="Arial" pitchFamily="34" charset="0"/>
                <a:cs typeface="Arial" pitchFamily="34" charset="0"/>
              </a:rPr>
              <a:t>Experimentação:</a:t>
            </a:r>
            <a:r>
              <a:rPr lang="pt-BR" sz="1700" b="0" dirty="0" smtClean="0">
                <a:solidFill>
                  <a:srgbClr val="FFC000"/>
                </a:solidFill>
                <a:latin typeface="Arial" pitchFamily="34" charset="0"/>
                <a:cs typeface="Arial" pitchFamily="34" charset="0"/>
              </a:rPr>
              <a:t> </a:t>
            </a:r>
          </a:p>
          <a:p>
            <a:pPr marL="0" indent="0" algn="just">
              <a:spcBef>
                <a:spcPts val="0"/>
              </a:spcBef>
              <a:buNone/>
            </a:pPr>
            <a:r>
              <a:rPr lang="pt-BR" sz="1700" b="0" dirty="0" smtClean="0">
                <a:solidFill>
                  <a:srgbClr val="FFC000"/>
                </a:solidFill>
                <a:latin typeface="Arial" pitchFamily="34" charset="0"/>
                <a:cs typeface="Arial" pitchFamily="34" charset="0"/>
              </a:rPr>
              <a:t>adequada </a:t>
            </a:r>
            <a:r>
              <a:rPr lang="pt-BR" sz="1700" b="0" dirty="0">
                <a:solidFill>
                  <a:srgbClr val="FFC000"/>
                </a:solidFill>
                <a:latin typeface="Arial" pitchFamily="34" charset="0"/>
                <a:cs typeface="Arial" pitchFamily="34" charset="0"/>
              </a:rPr>
              <a:t>para </a:t>
            </a:r>
            <a:r>
              <a:rPr lang="pt-BR" sz="1700" b="0" dirty="0" smtClean="0">
                <a:solidFill>
                  <a:srgbClr val="FFC000"/>
                </a:solidFill>
                <a:latin typeface="Arial" pitchFamily="34" charset="0"/>
                <a:cs typeface="Arial" pitchFamily="34" charset="0"/>
              </a:rPr>
              <a:t>proponente </a:t>
            </a:r>
            <a:r>
              <a:rPr lang="pt-BR" sz="1700" b="0" dirty="0">
                <a:solidFill>
                  <a:srgbClr val="FFC000"/>
                </a:solidFill>
                <a:latin typeface="Arial" pitchFamily="34" charset="0"/>
                <a:cs typeface="Arial" pitchFamily="34" charset="0"/>
              </a:rPr>
              <a:t>que nunca foi contemplado por este edital. </a:t>
            </a:r>
            <a:r>
              <a:rPr lang="pt-BR" sz="1700" b="0" dirty="0" smtClean="0">
                <a:solidFill>
                  <a:srgbClr val="FFC000"/>
                </a:solidFill>
                <a:latin typeface="Arial" pitchFamily="34" charset="0"/>
                <a:cs typeface="Arial" pitchFamily="34" charset="0"/>
              </a:rPr>
              <a:t>Deve escolher, </a:t>
            </a:r>
            <a:r>
              <a:rPr lang="pt-BR" sz="1700" b="0" u="sng" dirty="0">
                <a:solidFill>
                  <a:srgbClr val="FFC000"/>
                </a:solidFill>
                <a:latin typeface="Arial" pitchFamily="34" charset="0"/>
                <a:cs typeface="Arial" pitchFamily="34" charset="0"/>
              </a:rPr>
              <a:t>obrigatoriamente</a:t>
            </a:r>
            <a:r>
              <a:rPr lang="pt-BR" sz="1700" b="0" dirty="0">
                <a:solidFill>
                  <a:srgbClr val="FFC000"/>
                </a:solidFill>
                <a:latin typeface="Arial" pitchFamily="34" charset="0"/>
                <a:cs typeface="Arial" pitchFamily="34" charset="0"/>
              </a:rPr>
              <a:t>, um Ponto de Cultura </a:t>
            </a:r>
            <a:r>
              <a:rPr lang="pt-BR" sz="1700" b="0" u="sng" dirty="0">
                <a:solidFill>
                  <a:srgbClr val="FFC000"/>
                </a:solidFill>
                <a:latin typeface="Arial" pitchFamily="34" charset="0"/>
                <a:cs typeface="Arial" pitchFamily="34" charset="0"/>
              </a:rPr>
              <a:t>fora</a:t>
            </a:r>
            <a:r>
              <a:rPr lang="pt-BR" sz="1700" b="0" dirty="0">
                <a:solidFill>
                  <a:srgbClr val="FFC000"/>
                </a:solidFill>
                <a:latin typeface="Arial" pitchFamily="34" charset="0"/>
                <a:cs typeface="Arial" pitchFamily="34" charset="0"/>
              </a:rPr>
              <a:t> da região em que </a:t>
            </a:r>
            <a:r>
              <a:rPr lang="pt-BR" sz="1700" b="0" dirty="0" smtClean="0">
                <a:solidFill>
                  <a:srgbClr val="FFC000"/>
                </a:solidFill>
                <a:latin typeface="Arial" pitchFamily="34" charset="0"/>
                <a:cs typeface="Arial" pitchFamily="34" charset="0"/>
              </a:rPr>
              <a:t>reside o proponente </a:t>
            </a:r>
            <a:r>
              <a:rPr lang="pt-BR" sz="1700" b="0" dirty="0">
                <a:solidFill>
                  <a:srgbClr val="FFC000"/>
                </a:solidFill>
                <a:latin typeface="Arial" pitchFamily="34" charset="0"/>
                <a:cs typeface="Arial" pitchFamily="34" charset="0"/>
              </a:rPr>
              <a:t>para realizar o </a:t>
            </a:r>
            <a:r>
              <a:rPr lang="pt-BR" sz="1700" b="0" dirty="0" smtClean="0">
                <a:solidFill>
                  <a:srgbClr val="FFC000"/>
                </a:solidFill>
                <a:latin typeface="Arial" pitchFamily="34" charset="0"/>
                <a:cs typeface="Arial" pitchFamily="34" charset="0"/>
              </a:rPr>
              <a:t>projeto. </a:t>
            </a:r>
          </a:p>
          <a:p>
            <a:pPr marL="0" indent="0" algn="just">
              <a:spcBef>
                <a:spcPts val="0"/>
              </a:spcBef>
              <a:buNone/>
            </a:pPr>
            <a:endParaRPr lang="pt-BR" sz="1700" b="0" dirty="0" smtClean="0">
              <a:solidFill>
                <a:srgbClr val="FFC000"/>
              </a:solidFill>
              <a:latin typeface="Arial" pitchFamily="34" charset="0"/>
              <a:cs typeface="Arial" pitchFamily="34" charset="0"/>
            </a:endParaRPr>
          </a:p>
          <a:p>
            <a:pPr marL="0" indent="0" algn="just">
              <a:spcBef>
                <a:spcPts val="0"/>
              </a:spcBef>
              <a:buNone/>
            </a:pPr>
            <a:r>
              <a:rPr lang="pt-BR" sz="1700" b="0" dirty="0" smtClean="0">
                <a:solidFill>
                  <a:srgbClr val="FFC000"/>
                </a:solidFill>
                <a:latin typeface="Arial" pitchFamily="34" charset="0"/>
                <a:cs typeface="Arial" pitchFamily="34" charset="0"/>
              </a:rPr>
              <a:t>Aqueles que se inscreverem na categoria Criação e Experimentação, concorrerão pela região geográfica em que se situa o Ponto de Cultura. </a:t>
            </a:r>
          </a:p>
          <a:p>
            <a:pPr marL="0" indent="0" algn="just">
              <a:spcBef>
                <a:spcPts val="0"/>
              </a:spcBef>
              <a:buNone/>
            </a:pPr>
            <a:endParaRPr lang="pt-BR" sz="1700" b="0" dirty="0">
              <a:solidFill>
                <a:srgbClr val="FFC000"/>
              </a:solidFill>
              <a:latin typeface="Arial" pitchFamily="34" charset="0"/>
              <a:cs typeface="Arial" pitchFamily="34" charset="0"/>
            </a:endParaRPr>
          </a:p>
          <a:p>
            <a:pPr marL="0" indent="0" algn="just">
              <a:spcBef>
                <a:spcPts val="0"/>
              </a:spcBef>
              <a:buNone/>
            </a:pPr>
            <a:r>
              <a:rPr lang="pt-BR" sz="1700" b="0" dirty="0" smtClean="0">
                <a:solidFill>
                  <a:srgbClr val="FFC000"/>
                </a:solidFill>
                <a:latin typeface="Arial" pitchFamily="34" charset="0"/>
                <a:cs typeface="Arial" pitchFamily="34" charset="0"/>
              </a:rPr>
              <a:t>Categoria </a:t>
            </a:r>
            <a:r>
              <a:rPr lang="pt-BR" sz="1700" b="0" u="sng" dirty="0" smtClean="0">
                <a:solidFill>
                  <a:srgbClr val="FFC000"/>
                </a:solidFill>
                <a:latin typeface="Arial" pitchFamily="34" charset="0"/>
                <a:cs typeface="Arial" pitchFamily="34" charset="0"/>
              </a:rPr>
              <a:t>Continuidade:</a:t>
            </a:r>
            <a:r>
              <a:rPr lang="pt-BR" sz="1700" b="0" dirty="0" smtClean="0">
                <a:solidFill>
                  <a:srgbClr val="FFC000"/>
                </a:solidFill>
                <a:latin typeface="Arial" pitchFamily="34" charset="0"/>
                <a:cs typeface="Arial" pitchFamily="34" charset="0"/>
              </a:rPr>
              <a:t> </a:t>
            </a:r>
          </a:p>
          <a:p>
            <a:pPr marL="0" indent="0" algn="just">
              <a:spcBef>
                <a:spcPts val="0"/>
              </a:spcBef>
              <a:buNone/>
            </a:pPr>
            <a:r>
              <a:rPr lang="pt-BR" sz="1700" b="0" u="sng" dirty="0" smtClean="0">
                <a:solidFill>
                  <a:srgbClr val="FFC000"/>
                </a:solidFill>
                <a:latin typeface="Arial" pitchFamily="34" charset="0"/>
                <a:cs typeface="Arial" pitchFamily="34" charset="0"/>
              </a:rPr>
              <a:t>exclusiva</a:t>
            </a:r>
            <a:r>
              <a:rPr lang="pt-BR" sz="1700" b="0" dirty="0" smtClean="0">
                <a:solidFill>
                  <a:srgbClr val="FFC000"/>
                </a:solidFill>
                <a:latin typeface="Arial" pitchFamily="34" charset="0"/>
                <a:cs typeface="Arial" pitchFamily="34" charset="0"/>
              </a:rPr>
              <a:t> </a:t>
            </a:r>
            <a:r>
              <a:rPr lang="pt-BR" sz="1700" b="0" dirty="0">
                <a:solidFill>
                  <a:srgbClr val="FFC000"/>
                </a:solidFill>
                <a:latin typeface="Arial" pitchFamily="34" charset="0"/>
                <a:cs typeface="Arial" pitchFamily="34" charset="0"/>
              </a:rPr>
              <a:t>para </a:t>
            </a:r>
            <a:r>
              <a:rPr lang="pt-BR" sz="1700" b="0" dirty="0" smtClean="0">
                <a:solidFill>
                  <a:srgbClr val="FFC000"/>
                </a:solidFill>
                <a:latin typeface="Arial" pitchFamily="34" charset="0"/>
                <a:cs typeface="Arial" pitchFamily="34" charset="0"/>
              </a:rPr>
              <a:t>proponentes </a:t>
            </a:r>
            <a:r>
              <a:rPr lang="pt-BR" sz="1700" b="0" dirty="0">
                <a:solidFill>
                  <a:srgbClr val="FFC000"/>
                </a:solidFill>
                <a:latin typeface="Arial" pitchFamily="34" charset="0"/>
                <a:cs typeface="Arial" pitchFamily="34" charset="0"/>
              </a:rPr>
              <a:t>que já foram contemplados pelo menos uma vez por este edital, em quaisquer de suas edições anteriores. </a:t>
            </a:r>
            <a:r>
              <a:rPr lang="pt-BR" sz="1700" b="0" dirty="0" smtClean="0">
                <a:solidFill>
                  <a:srgbClr val="FFC000"/>
                </a:solidFill>
                <a:latin typeface="Arial" pitchFamily="34" charset="0"/>
                <a:cs typeface="Arial" pitchFamily="34" charset="0"/>
              </a:rPr>
              <a:t>O projeto a ser apresentado pode ser o </a:t>
            </a:r>
            <a:r>
              <a:rPr lang="pt-BR" sz="1700" b="0" dirty="0">
                <a:solidFill>
                  <a:srgbClr val="FFC000"/>
                </a:solidFill>
                <a:latin typeface="Arial" pitchFamily="34" charset="0"/>
                <a:cs typeface="Arial" pitchFamily="34" charset="0"/>
              </a:rPr>
              <a:t>selecionado anteriormente, mas com uma perspectiva de inovação e sustentabilidade para a proposta. </a:t>
            </a:r>
            <a:r>
              <a:rPr lang="pt-BR" sz="1700" b="0" dirty="0" smtClean="0">
                <a:solidFill>
                  <a:srgbClr val="FFC000"/>
                </a:solidFill>
                <a:latin typeface="Arial" pitchFamily="34" charset="0"/>
                <a:cs typeface="Arial" pitchFamily="34" charset="0"/>
              </a:rPr>
              <a:t>O </a:t>
            </a:r>
            <a:r>
              <a:rPr lang="pt-BR" sz="1700" b="0" u="sng" dirty="0" smtClean="0">
                <a:solidFill>
                  <a:srgbClr val="FFC000"/>
                </a:solidFill>
                <a:latin typeface="Arial" pitchFamily="34" charset="0"/>
                <a:cs typeface="Arial" pitchFamily="34" charset="0"/>
              </a:rPr>
              <a:t>artista </a:t>
            </a:r>
            <a:r>
              <a:rPr lang="pt-BR" sz="1700" b="0" u="sng" dirty="0">
                <a:solidFill>
                  <a:srgbClr val="FFC000"/>
                </a:solidFill>
                <a:latin typeface="Arial" pitchFamily="34" charset="0"/>
                <a:cs typeface="Arial" pitchFamily="34" charset="0"/>
              </a:rPr>
              <a:t>pode escolher qualquer Ponto de Cultura</a:t>
            </a:r>
            <a:r>
              <a:rPr lang="pt-BR" sz="1700" b="0" dirty="0">
                <a:solidFill>
                  <a:srgbClr val="FFC000"/>
                </a:solidFill>
                <a:latin typeface="Arial" pitchFamily="34" charset="0"/>
                <a:cs typeface="Arial" pitchFamily="34" charset="0"/>
              </a:rPr>
              <a:t> para realizar o projeto, independente da região geográfica em que reside. </a:t>
            </a:r>
            <a:endParaRPr lang="pt-BR" sz="1700" b="0" dirty="0" smtClean="0">
              <a:solidFill>
                <a:srgbClr val="FFC000"/>
              </a:solidFill>
              <a:latin typeface="Arial" pitchFamily="34" charset="0"/>
              <a:cs typeface="Arial" pitchFamily="34" charset="0"/>
            </a:endParaRPr>
          </a:p>
          <a:p>
            <a:pPr marL="0" indent="0" algn="just">
              <a:spcBef>
                <a:spcPts val="0"/>
              </a:spcBef>
              <a:buNone/>
            </a:pPr>
            <a:endParaRPr lang="pt-BR" sz="1700" b="0" dirty="0" smtClean="0">
              <a:solidFill>
                <a:srgbClr val="FFC000"/>
              </a:solidFill>
              <a:latin typeface="Arial" pitchFamily="34" charset="0"/>
              <a:cs typeface="Arial" pitchFamily="34" charset="0"/>
            </a:endParaRPr>
          </a:p>
          <a:p>
            <a:pPr marL="0" indent="0" algn="just">
              <a:spcBef>
                <a:spcPts val="0"/>
              </a:spcBef>
              <a:buNone/>
            </a:pPr>
            <a:r>
              <a:rPr lang="pt-BR" sz="1700" b="0" dirty="0" smtClean="0">
                <a:solidFill>
                  <a:srgbClr val="FFC000"/>
                </a:solidFill>
                <a:latin typeface="Arial" pitchFamily="34" charset="0"/>
                <a:cs typeface="Arial" pitchFamily="34" charset="0"/>
              </a:rPr>
              <a:t>Aqueles que se inscreverem pela categoria Continuidade concorrerão de forma geral, independente da região geográfica do Ponto.</a:t>
            </a:r>
          </a:p>
          <a:p>
            <a:pPr marL="0" indent="0">
              <a:spcBef>
                <a:spcPts val="0"/>
              </a:spcBef>
              <a:buNone/>
            </a:pPr>
            <a:endParaRPr lang="pt-BR" sz="1600" dirty="0">
              <a:solidFill>
                <a:srgbClr val="FFC000"/>
              </a:solidFill>
              <a:latin typeface="Arial" pitchFamily="34" charset="0"/>
              <a:cs typeface="Arial" pitchFamily="34" charset="0"/>
            </a:endParaRPr>
          </a:p>
          <a:p>
            <a:pPr marL="0" indent="0">
              <a:lnSpc>
                <a:spcPct val="120000"/>
              </a:lnSpc>
              <a:spcBef>
                <a:spcPts val="0"/>
              </a:spcBef>
              <a:buNone/>
            </a:pPr>
            <a:endParaRPr lang="pt-BR" sz="1600" dirty="0" smtClean="0"/>
          </a:p>
        </p:txBody>
      </p:sp>
      <p:pic>
        <p:nvPicPr>
          <p:cNvPr id="7" name="Image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2425951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2132856"/>
            <a:ext cx="8640960" cy="4205064"/>
          </a:xfrm>
        </p:spPr>
        <p:txBody>
          <a:bodyPr>
            <a:normAutofit/>
          </a:bodyPr>
          <a:lstStyle/>
          <a:p>
            <a:pPr marL="0" indent="0">
              <a:buNone/>
            </a:pPr>
            <a:endParaRPr lang="pt-BR" sz="2000" b="0" dirty="0" smtClean="0">
              <a:solidFill>
                <a:srgbClr val="FFC000"/>
              </a:solidFill>
              <a:latin typeface="Arial" pitchFamily="34" charset="0"/>
              <a:cs typeface="Arial" pitchFamily="34" charset="0"/>
            </a:endParaRPr>
          </a:p>
          <a:p>
            <a:pPr marL="0" indent="0" algn="just">
              <a:spcBef>
                <a:spcPts val="0"/>
              </a:spcBef>
              <a:buNone/>
            </a:pPr>
            <a:r>
              <a:rPr lang="pt-BR" sz="2000" b="0" dirty="0" smtClean="0">
                <a:solidFill>
                  <a:srgbClr val="FFC000"/>
                </a:solidFill>
                <a:latin typeface="Arial" pitchFamily="34" charset="0"/>
                <a:cs typeface="Arial" pitchFamily="34" charset="0"/>
              </a:rPr>
              <a:t>O </a:t>
            </a:r>
            <a:r>
              <a:rPr lang="pt-BR" sz="2000" b="0" dirty="0">
                <a:solidFill>
                  <a:srgbClr val="FFC000"/>
                </a:solidFill>
                <a:latin typeface="Arial" pitchFamily="34" charset="0"/>
                <a:cs typeface="Arial" pitchFamily="34" charset="0"/>
              </a:rPr>
              <a:t>material referente às inscrições deverá ser enviado pelo correio (SEDEX ou carta registrada) em um único </a:t>
            </a:r>
            <a:r>
              <a:rPr lang="pt-BR" sz="2000" b="0" dirty="0" smtClean="0">
                <a:solidFill>
                  <a:srgbClr val="FFC000"/>
                </a:solidFill>
                <a:latin typeface="Arial" pitchFamily="34" charset="0"/>
                <a:cs typeface="Arial" pitchFamily="34" charset="0"/>
              </a:rPr>
              <a:t>envelope </a:t>
            </a:r>
            <a:r>
              <a:rPr lang="pt-BR" sz="2000" b="0" dirty="0">
                <a:solidFill>
                  <a:srgbClr val="FFC000"/>
                </a:solidFill>
                <a:latin typeface="Arial" pitchFamily="34" charset="0"/>
                <a:cs typeface="Arial" pitchFamily="34" charset="0"/>
              </a:rPr>
              <a:t>lacrado para o seguinte endereço:</a:t>
            </a:r>
          </a:p>
          <a:p>
            <a:pPr marL="0" indent="0">
              <a:spcBef>
                <a:spcPts val="0"/>
              </a:spcBef>
              <a:buNone/>
            </a:pPr>
            <a:endParaRPr lang="pt-BR" sz="2000" b="0" dirty="0" smtClean="0">
              <a:solidFill>
                <a:srgbClr val="FFC000"/>
              </a:solidFill>
              <a:latin typeface="Arial" pitchFamily="34" charset="0"/>
              <a:cs typeface="Arial" pitchFamily="34" charset="0"/>
            </a:endParaRPr>
          </a:p>
          <a:p>
            <a:pPr marL="0" indent="0">
              <a:spcBef>
                <a:spcPts val="0"/>
              </a:spcBef>
              <a:buNone/>
            </a:pPr>
            <a:endParaRPr lang="pt-BR" sz="2000" b="0" dirty="0">
              <a:solidFill>
                <a:srgbClr val="FFC000"/>
              </a:solidFill>
              <a:latin typeface="Arial" pitchFamily="34" charset="0"/>
              <a:cs typeface="Arial" pitchFamily="34" charset="0"/>
            </a:endParaRPr>
          </a:p>
          <a:p>
            <a:pPr marL="0" indent="0" algn="ctr">
              <a:spcBef>
                <a:spcPts val="0"/>
              </a:spcBef>
              <a:buNone/>
            </a:pPr>
            <a:r>
              <a:rPr lang="pt-BR" sz="2000" b="1" dirty="0">
                <a:solidFill>
                  <a:srgbClr val="FFC000"/>
                </a:solidFill>
                <a:latin typeface="Arial" pitchFamily="34" charset="0"/>
                <a:cs typeface="Arial" pitchFamily="34" charset="0"/>
              </a:rPr>
              <a:t>Fundação Nacional de Artes - Funarte</a:t>
            </a:r>
          </a:p>
          <a:p>
            <a:pPr marL="0" indent="0" algn="ctr">
              <a:spcBef>
                <a:spcPts val="0"/>
              </a:spcBef>
              <a:buNone/>
            </a:pPr>
            <a:r>
              <a:rPr lang="pt-BR" sz="2000" b="1" dirty="0">
                <a:solidFill>
                  <a:srgbClr val="FFC000"/>
                </a:solidFill>
                <a:latin typeface="Arial" pitchFamily="34" charset="0"/>
                <a:cs typeface="Arial" pitchFamily="34" charset="0"/>
              </a:rPr>
              <a:t>BOLSA INTERAÇÕES ESTÉTICAS - RESIDÊNCIAS </a:t>
            </a:r>
            <a:r>
              <a:rPr lang="pt-BR" sz="2000" b="1" dirty="0" smtClean="0">
                <a:solidFill>
                  <a:srgbClr val="FFC000"/>
                </a:solidFill>
                <a:latin typeface="Arial" pitchFamily="34" charset="0"/>
                <a:cs typeface="Arial" pitchFamily="34" charset="0"/>
              </a:rPr>
              <a:t>ARTÍSTICAS </a:t>
            </a:r>
          </a:p>
          <a:p>
            <a:pPr marL="0" indent="0" algn="ctr">
              <a:spcBef>
                <a:spcPts val="0"/>
              </a:spcBef>
              <a:buNone/>
            </a:pPr>
            <a:r>
              <a:rPr lang="pt-BR" sz="2000" b="1" dirty="0" smtClean="0">
                <a:solidFill>
                  <a:srgbClr val="FFC000"/>
                </a:solidFill>
                <a:latin typeface="Arial" pitchFamily="34" charset="0"/>
                <a:cs typeface="Arial" pitchFamily="34" charset="0"/>
              </a:rPr>
              <a:t>EM </a:t>
            </a:r>
            <a:r>
              <a:rPr lang="pt-BR" sz="2000" b="1" dirty="0">
                <a:solidFill>
                  <a:srgbClr val="FFC000"/>
                </a:solidFill>
                <a:latin typeface="Arial" pitchFamily="34" charset="0"/>
                <a:cs typeface="Arial" pitchFamily="34" charset="0"/>
              </a:rPr>
              <a:t>PONTOS DE CULTURA 2012</a:t>
            </a:r>
          </a:p>
          <a:p>
            <a:pPr marL="0" indent="0" algn="ctr">
              <a:spcBef>
                <a:spcPts val="0"/>
              </a:spcBef>
              <a:buNone/>
            </a:pPr>
            <a:r>
              <a:rPr lang="pt-BR" sz="2000" b="1" dirty="0">
                <a:solidFill>
                  <a:srgbClr val="FFC000"/>
                </a:solidFill>
                <a:latin typeface="Arial" pitchFamily="34" charset="0"/>
                <a:cs typeface="Arial" pitchFamily="34" charset="0"/>
              </a:rPr>
              <a:t>Rua da Imprensa, 16 – 6º andar / Setor de Protocolo – Castelo</a:t>
            </a:r>
          </a:p>
          <a:p>
            <a:pPr marL="0" indent="0" algn="ctr">
              <a:spcBef>
                <a:spcPts val="0"/>
              </a:spcBef>
              <a:buNone/>
            </a:pPr>
            <a:r>
              <a:rPr lang="pt-BR" sz="2000" b="1" dirty="0">
                <a:solidFill>
                  <a:srgbClr val="FFC000"/>
                </a:solidFill>
                <a:latin typeface="Arial" pitchFamily="34" charset="0"/>
                <a:cs typeface="Arial" pitchFamily="34" charset="0"/>
              </a:rPr>
              <a:t>Rio de Janeiro </a:t>
            </a:r>
            <a:r>
              <a:rPr lang="pt-BR" sz="2000" b="1" dirty="0" smtClean="0">
                <a:solidFill>
                  <a:srgbClr val="FFC000"/>
                </a:solidFill>
                <a:latin typeface="Arial" pitchFamily="34" charset="0"/>
                <a:cs typeface="Arial" pitchFamily="34" charset="0"/>
              </a:rPr>
              <a:t>– RJ - CEP </a:t>
            </a:r>
            <a:r>
              <a:rPr lang="pt-BR" sz="2000" b="1" dirty="0">
                <a:solidFill>
                  <a:srgbClr val="FFC000"/>
                </a:solidFill>
                <a:latin typeface="Arial" pitchFamily="34" charset="0"/>
                <a:cs typeface="Arial" pitchFamily="34" charset="0"/>
              </a:rPr>
              <a:t>20030-120</a:t>
            </a:r>
          </a:p>
          <a:p>
            <a:pPr marL="0" indent="0">
              <a:buNone/>
            </a:pPr>
            <a:endParaRPr lang="pt-BR" dirty="0">
              <a:solidFill>
                <a:srgbClr val="FFC000"/>
              </a:solidFill>
            </a:endParaRPr>
          </a:p>
        </p:txBody>
      </p:sp>
      <p:pic>
        <p:nvPicPr>
          <p:cNvPr id="8" name="Imagem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1917066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196752"/>
            <a:ext cx="8784976" cy="5904656"/>
          </a:xfrm>
        </p:spPr>
        <p:txBody>
          <a:bodyPr>
            <a:normAutofit fontScale="25000" lnSpcReduction="20000"/>
          </a:bodyPr>
          <a:lstStyle/>
          <a:p>
            <a:pPr marL="0" indent="0" algn="just">
              <a:lnSpc>
                <a:spcPct val="120000"/>
              </a:lnSpc>
              <a:spcBef>
                <a:spcPts val="0"/>
              </a:spcBef>
              <a:buNone/>
            </a:pPr>
            <a:r>
              <a:rPr lang="pt-BR" sz="7200" b="1" dirty="0" smtClean="0">
                <a:solidFill>
                  <a:srgbClr val="FFC000"/>
                </a:solidFill>
                <a:latin typeface="Arial" pitchFamily="34" charset="0"/>
                <a:cs typeface="Arial" pitchFamily="34" charset="0"/>
              </a:rPr>
              <a:t>Documentação para inscrição - Categoria </a:t>
            </a:r>
            <a:r>
              <a:rPr lang="pt-BR" sz="7200" b="1" dirty="0">
                <a:solidFill>
                  <a:srgbClr val="FFC000"/>
                </a:solidFill>
                <a:latin typeface="Arial" pitchFamily="34" charset="0"/>
                <a:cs typeface="Arial" pitchFamily="34" charset="0"/>
              </a:rPr>
              <a:t>A – Criação e Experimentação </a:t>
            </a:r>
            <a:endParaRPr lang="pt-BR" sz="7200" b="1" dirty="0" smtClean="0">
              <a:solidFill>
                <a:srgbClr val="FFC000"/>
              </a:solidFill>
              <a:latin typeface="Arial" pitchFamily="34" charset="0"/>
              <a:cs typeface="Arial" pitchFamily="34" charset="0"/>
            </a:endParaRPr>
          </a:p>
          <a:p>
            <a:pPr marL="0" indent="0" algn="just">
              <a:lnSpc>
                <a:spcPct val="120000"/>
              </a:lnSpc>
              <a:spcBef>
                <a:spcPts val="0"/>
              </a:spcBef>
              <a:buNone/>
            </a:pPr>
            <a:endParaRPr lang="pt-BR" sz="7200" dirty="0">
              <a:solidFill>
                <a:srgbClr val="FFC000"/>
              </a:solidFill>
              <a:latin typeface="Arial" pitchFamily="34" charset="0"/>
              <a:cs typeface="Arial" pitchFamily="34" charset="0"/>
            </a:endParaRPr>
          </a:p>
          <a:p>
            <a:pPr marL="0" lvl="0" indent="0" algn="just">
              <a:lnSpc>
                <a:spcPct val="120000"/>
              </a:lnSpc>
              <a:spcBef>
                <a:spcPts val="0"/>
              </a:spcBef>
              <a:buNone/>
            </a:pPr>
            <a:r>
              <a:rPr lang="pt-BR" sz="7200" b="0" dirty="0" smtClean="0">
                <a:solidFill>
                  <a:srgbClr val="FFC000"/>
                </a:solidFill>
                <a:latin typeface="Arial" pitchFamily="34" charset="0"/>
                <a:cs typeface="Arial" pitchFamily="34" charset="0"/>
              </a:rPr>
              <a:t>. formulário </a:t>
            </a:r>
            <a:r>
              <a:rPr lang="pt-BR" sz="7200" b="0" dirty="0">
                <a:solidFill>
                  <a:srgbClr val="FFC000"/>
                </a:solidFill>
                <a:latin typeface="Arial" pitchFamily="34" charset="0"/>
                <a:cs typeface="Arial" pitchFamily="34" charset="0"/>
              </a:rPr>
              <a:t>de inscrição impresso, devidamente preenchido, com assinatura original do proponente, conforme modelo disponível no site da Funarte </a:t>
            </a:r>
            <a:r>
              <a:rPr lang="pt-BR" sz="7200" b="0" u="sng" dirty="0">
                <a:solidFill>
                  <a:srgbClr val="FFC000"/>
                </a:solidFill>
                <a:latin typeface="Arial" pitchFamily="34" charset="0"/>
                <a:cs typeface="Arial" pitchFamily="34" charset="0"/>
              </a:rPr>
              <a:t>www.funarte.gov.br</a:t>
            </a:r>
            <a:r>
              <a:rPr lang="pt-BR" sz="7200" b="0" dirty="0">
                <a:solidFill>
                  <a:srgbClr val="FFC000"/>
                </a:solidFill>
                <a:latin typeface="Arial" pitchFamily="34" charset="0"/>
                <a:cs typeface="Arial" pitchFamily="34" charset="0"/>
              </a:rPr>
              <a:t> (Anexo 01 A);</a:t>
            </a:r>
          </a:p>
          <a:p>
            <a:pPr marL="0" lvl="0" indent="0" algn="just">
              <a:lnSpc>
                <a:spcPct val="120000"/>
              </a:lnSpc>
              <a:spcBef>
                <a:spcPts val="0"/>
              </a:spcBef>
              <a:buNone/>
            </a:pPr>
            <a:r>
              <a:rPr lang="pt-BR" sz="7200" b="0" dirty="0" smtClean="0">
                <a:solidFill>
                  <a:srgbClr val="FFC000"/>
                </a:solidFill>
                <a:latin typeface="Arial" pitchFamily="34" charset="0"/>
                <a:cs typeface="Arial" pitchFamily="34" charset="0"/>
              </a:rPr>
              <a:t>. carta </a:t>
            </a:r>
            <a:r>
              <a:rPr lang="pt-BR" sz="7200" b="0" dirty="0">
                <a:solidFill>
                  <a:srgbClr val="FFC000"/>
                </a:solidFill>
                <a:latin typeface="Arial" pitchFamily="34" charset="0"/>
                <a:cs typeface="Arial" pitchFamily="34" charset="0"/>
              </a:rPr>
              <a:t>de anuência do Ponto de Cultura em relação ao projeto, com assinatura original de seu responsável legal, em papel timbrado (modelo de carta - Anexo 02);</a:t>
            </a:r>
          </a:p>
          <a:p>
            <a:pPr marL="0" lvl="0" indent="0" algn="just">
              <a:lnSpc>
                <a:spcPct val="120000"/>
              </a:lnSpc>
              <a:spcBef>
                <a:spcPts val="0"/>
              </a:spcBef>
              <a:buNone/>
            </a:pPr>
            <a:r>
              <a:rPr lang="pt-BR" sz="7200" b="0" dirty="0" smtClean="0">
                <a:solidFill>
                  <a:srgbClr val="FFC000"/>
                </a:solidFill>
                <a:latin typeface="Arial" pitchFamily="34" charset="0"/>
                <a:cs typeface="Arial" pitchFamily="34" charset="0"/>
              </a:rPr>
              <a:t>. cópia </a:t>
            </a:r>
            <a:r>
              <a:rPr lang="pt-BR" sz="7200" b="0" dirty="0">
                <a:solidFill>
                  <a:srgbClr val="FFC000"/>
                </a:solidFill>
                <a:latin typeface="Arial" pitchFamily="34" charset="0"/>
                <a:cs typeface="Arial" pitchFamily="34" charset="0"/>
              </a:rPr>
              <a:t>do convênio do Ponto de Cultura escolhido para a realização da residência;</a:t>
            </a:r>
          </a:p>
          <a:p>
            <a:pPr marL="0" lvl="0" indent="0" algn="just">
              <a:lnSpc>
                <a:spcPct val="120000"/>
              </a:lnSpc>
              <a:spcBef>
                <a:spcPts val="0"/>
              </a:spcBef>
              <a:buNone/>
            </a:pPr>
            <a:r>
              <a:rPr lang="pt-BR" sz="7200" b="0" dirty="0" smtClean="0">
                <a:solidFill>
                  <a:srgbClr val="FFC000"/>
                </a:solidFill>
                <a:latin typeface="Arial" pitchFamily="34" charset="0"/>
                <a:cs typeface="Arial" pitchFamily="34" charset="0"/>
              </a:rPr>
              <a:t>. 3 </a:t>
            </a:r>
            <a:r>
              <a:rPr lang="pt-BR" sz="7200" b="0" dirty="0">
                <a:solidFill>
                  <a:srgbClr val="FFC000"/>
                </a:solidFill>
                <a:latin typeface="Arial" pitchFamily="34" charset="0"/>
                <a:cs typeface="Arial" pitchFamily="34" charset="0"/>
              </a:rPr>
              <a:t>(três) vias do projeto, encadernadas separadamente, contendo: apresentação, objetivo, justificativa, contribuição cultural e estética do projeto, impacto social da proposta, público-alvo, plano de </a:t>
            </a:r>
            <a:r>
              <a:rPr lang="pt-BR" sz="7200" b="0" dirty="0" smtClean="0">
                <a:solidFill>
                  <a:srgbClr val="FFC000"/>
                </a:solidFill>
                <a:latin typeface="Arial" pitchFamily="34" charset="0"/>
                <a:cs typeface="Arial" pitchFamily="34" charset="0"/>
              </a:rPr>
              <a:t>execução/metodologia </a:t>
            </a:r>
            <a:r>
              <a:rPr lang="pt-BR" sz="7200" b="0" dirty="0">
                <a:solidFill>
                  <a:srgbClr val="FFC000"/>
                </a:solidFill>
                <a:latin typeface="Arial" pitchFamily="34" charset="0"/>
                <a:cs typeface="Arial" pitchFamily="34" charset="0"/>
              </a:rPr>
              <a:t>(cronograma de 6 meses), mecanismos de sustentabilidade e o produto(s) final(</a:t>
            </a:r>
            <a:r>
              <a:rPr lang="pt-BR" sz="7200" b="0" dirty="0" err="1">
                <a:solidFill>
                  <a:srgbClr val="FFC000"/>
                </a:solidFill>
                <a:latin typeface="Arial" pitchFamily="34" charset="0"/>
                <a:cs typeface="Arial" pitchFamily="34" charset="0"/>
              </a:rPr>
              <a:t>is</a:t>
            </a:r>
            <a:r>
              <a:rPr lang="pt-BR" sz="7200" b="0" dirty="0">
                <a:solidFill>
                  <a:srgbClr val="FFC000"/>
                </a:solidFill>
                <a:latin typeface="Arial" pitchFamily="34" charset="0"/>
                <a:cs typeface="Arial" pitchFamily="34" charset="0"/>
              </a:rPr>
              <a:t>) previsto(s</a:t>
            </a:r>
            <a:r>
              <a:rPr lang="pt-BR" sz="7200" b="0" dirty="0" smtClean="0">
                <a:solidFill>
                  <a:srgbClr val="FFC000"/>
                </a:solidFill>
                <a:latin typeface="Arial" pitchFamily="34" charset="0"/>
                <a:cs typeface="Arial" pitchFamily="34" charset="0"/>
              </a:rPr>
              <a:t>) </a:t>
            </a:r>
            <a:r>
              <a:rPr lang="pt-BR" sz="7200" b="0" dirty="0">
                <a:solidFill>
                  <a:srgbClr val="FFC000"/>
                </a:solidFill>
                <a:latin typeface="Arial" pitchFamily="34" charset="0"/>
                <a:cs typeface="Arial" pitchFamily="34" charset="0"/>
              </a:rPr>
              <a:t>(Guia de Elaboração de Projetos – Anexo 5B</a:t>
            </a:r>
            <a:r>
              <a:rPr lang="pt-BR" sz="7200" b="0" dirty="0" smtClean="0">
                <a:solidFill>
                  <a:srgbClr val="FFC000"/>
                </a:solidFill>
                <a:latin typeface="Arial" pitchFamily="34" charset="0"/>
                <a:cs typeface="Arial" pitchFamily="34" charset="0"/>
              </a:rPr>
              <a:t>).</a:t>
            </a:r>
            <a:endParaRPr lang="pt-BR" sz="7200" b="0" dirty="0">
              <a:solidFill>
                <a:srgbClr val="FFC000"/>
              </a:solidFill>
              <a:latin typeface="Arial" pitchFamily="34" charset="0"/>
              <a:cs typeface="Arial" pitchFamily="34" charset="0"/>
            </a:endParaRPr>
          </a:p>
          <a:p>
            <a:pPr marL="0" indent="0" algn="just">
              <a:lnSpc>
                <a:spcPct val="120000"/>
              </a:lnSpc>
              <a:spcBef>
                <a:spcPts val="0"/>
              </a:spcBef>
              <a:buNone/>
            </a:pPr>
            <a:r>
              <a:rPr lang="pt-BR" sz="7200" b="0" dirty="0">
                <a:solidFill>
                  <a:srgbClr val="FFC000"/>
                </a:solidFill>
                <a:latin typeface="Arial" pitchFamily="34" charset="0"/>
                <a:cs typeface="Arial" pitchFamily="34" charset="0"/>
              </a:rPr>
              <a:t> </a:t>
            </a:r>
            <a:endParaRPr lang="pt-BR" sz="7200" b="0" dirty="0" smtClean="0">
              <a:solidFill>
                <a:srgbClr val="FFC000"/>
              </a:solidFill>
              <a:latin typeface="Arial" pitchFamily="34" charset="0"/>
              <a:cs typeface="Arial" pitchFamily="34" charset="0"/>
            </a:endParaRPr>
          </a:p>
          <a:p>
            <a:pPr marL="0" indent="0" algn="just">
              <a:lnSpc>
                <a:spcPct val="120000"/>
              </a:lnSpc>
              <a:spcBef>
                <a:spcPts val="0"/>
              </a:spcBef>
              <a:buNone/>
            </a:pPr>
            <a:r>
              <a:rPr lang="pt-BR" sz="7200" b="0" dirty="0" smtClean="0">
                <a:solidFill>
                  <a:srgbClr val="FFC000"/>
                </a:solidFill>
                <a:latin typeface="Arial" pitchFamily="34" charset="0"/>
                <a:cs typeface="Arial" pitchFamily="34" charset="0"/>
              </a:rPr>
              <a:t>Observações importantes:</a:t>
            </a:r>
          </a:p>
          <a:p>
            <a:pPr marL="0" indent="0" algn="just">
              <a:lnSpc>
                <a:spcPct val="120000"/>
              </a:lnSpc>
              <a:spcBef>
                <a:spcPts val="0"/>
              </a:spcBef>
              <a:buNone/>
            </a:pPr>
            <a:endParaRPr lang="pt-BR" sz="7200" b="0" dirty="0">
              <a:solidFill>
                <a:srgbClr val="FFC000"/>
              </a:solidFill>
              <a:latin typeface="Arial" pitchFamily="34" charset="0"/>
              <a:cs typeface="Arial" pitchFamily="34" charset="0"/>
            </a:endParaRPr>
          </a:p>
          <a:p>
            <a:pPr marL="0" indent="0" algn="just">
              <a:lnSpc>
                <a:spcPct val="120000"/>
              </a:lnSpc>
              <a:spcBef>
                <a:spcPts val="0"/>
              </a:spcBef>
              <a:buNone/>
            </a:pPr>
            <a:r>
              <a:rPr lang="pt-BR" sz="7200" b="0" dirty="0" smtClean="0">
                <a:solidFill>
                  <a:srgbClr val="FFC000"/>
                </a:solidFill>
                <a:latin typeface="Arial" pitchFamily="34" charset="0"/>
                <a:cs typeface="Arial" pitchFamily="34" charset="0"/>
              </a:rPr>
              <a:t>. Cada projeto </a:t>
            </a:r>
            <a:r>
              <a:rPr lang="pt-BR" sz="7200" b="0" dirty="0">
                <a:solidFill>
                  <a:srgbClr val="FFC000"/>
                </a:solidFill>
                <a:latin typeface="Arial" pitchFamily="34" charset="0"/>
                <a:cs typeface="Arial" pitchFamily="34" charset="0"/>
              </a:rPr>
              <a:t>deverá conter até 10 páginas, com fonte Times New Roman, tamanho 12, espaçamento simples, incluindo bibliografia, se houver. </a:t>
            </a:r>
          </a:p>
          <a:p>
            <a:pPr marL="0" indent="0" algn="just">
              <a:lnSpc>
                <a:spcPct val="120000"/>
              </a:lnSpc>
              <a:spcBef>
                <a:spcPts val="0"/>
              </a:spcBef>
              <a:buNone/>
            </a:pPr>
            <a:r>
              <a:rPr lang="pt-BR" sz="7200" b="0" dirty="0" smtClean="0">
                <a:solidFill>
                  <a:srgbClr val="FFC000"/>
                </a:solidFill>
                <a:latin typeface="Arial" pitchFamily="34" charset="0"/>
                <a:cs typeface="Arial" pitchFamily="34" charset="0"/>
              </a:rPr>
              <a:t>. É proibido o envio de anexos.</a:t>
            </a:r>
            <a:endParaRPr lang="pt-BR" sz="7200" b="0" dirty="0">
              <a:solidFill>
                <a:srgbClr val="FFC000"/>
              </a:solidFill>
              <a:latin typeface="Arial" pitchFamily="34" charset="0"/>
              <a:cs typeface="Arial" pitchFamily="34" charset="0"/>
            </a:endParaRPr>
          </a:p>
          <a:p>
            <a:pPr marL="0" indent="0" algn="just">
              <a:lnSpc>
                <a:spcPct val="120000"/>
              </a:lnSpc>
              <a:spcBef>
                <a:spcPts val="0"/>
              </a:spcBef>
              <a:buNone/>
            </a:pPr>
            <a:r>
              <a:rPr lang="pt-BR" sz="7200" b="0" dirty="0" smtClean="0">
                <a:solidFill>
                  <a:srgbClr val="FFC000"/>
                </a:solidFill>
                <a:latin typeface="Arial" pitchFamily="34" charset="0"/>
                <a:cs typeface="Arial" pitchFamily="34" charset="0"/>
              </a:rPr>
              <a:t>. Os </a:t>
            </a:r>
            <a:r>
              <a:rPr lang="pt-BR" sz="7200" b="0" dirty="0">
                <a:solidFill>
                  <a:srgbClr val="FFC000"/>
                </a:solidFill>
                <a:latin typeface="Arial" pitchFamily="34" charset="0"/>
                <a:cs typeface="Arial" pitchFamily="34" charset="0"/>
              </a:rPr>
              <a:t>projetos não poderão </a:t>
            </a:r>
            <a:r>
              <a:rPr lang="pt-BR" sz="7200" b="0" dirty="0" smtClean="0">
                <a:solidFill>
                  <a:srgbClr val="FFC000"/>
                </a:solidFill>
                <a:latin typeface="Arial" pitchFamily="34" charset="0"/>
                <a:cs typeface="Arial" pitchFamily="34" charset="0"/>
              </a:rPr>
              <a:t>ter o  </a:t>
            </a:r>
            <a:r>
              <a:rPr lang="pt-BR" sz="7200" b="0" dirty="0">
                <a:solidFill>
                  <a:srgbClr val="FFC000"/>
                </a:solidFill>
                <a:latin typeface="Arial" pitchFamily="34" charset="0"/>
                <a:cs typeface="Arial" pitchFamily="34" charset="0"/>
              </a:rPr>
              <a:t>nome do proponente, sob pena de desclassificação.</a:t>
            </a:r>
          </a:p>
          <a:p>
            <a:pPr marL="0" indent="0">
              <a:buNone/>
            </a:pPr>
            <a:endParaRPr lang="pt-BR" dirty="0">
              <a:solidFill>
                <a:srgbClr val="FFC000"/>
              </a:solidFill>
            </a:endParaRPr>
          </a:p>
        </p:txBody>
      </p:sp>
      <p:pic>
        <p:nvPicPr>
          <p:cNvPr id="8" name="Imagem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4076478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504" y="1196752"/>
            <a:ext cx="8928992" cy="5717232"/>
          </a:xfrm>
        </p:spPr>
        <p:txBody>
          <a:bodyPr>
            <a:noAutofit/>
          </a:bodyPr>
          <a:lstStyle/>
          <a:p>
            <a:pPr marL="0" indent="0" algn="just">
              <a:spcBef>
                <a:spcPts val="0"/>
              </a:spcBef>
              <a:buNone/>
            </a:pPr>
            <a:r>
              <a:rPr lang="pt-BR" sz="1800" b="1" dirty="0" smtClean="0">
                <a:solidFill>
                  <a:srgbClr val="FFC000"/>
                </a:solidFill>
                <a:latin typeface="Arial" pitchFamily="34" charset="0"/>
                <a:cs typeface="Arial" pitchFamily="34" charset="0"/>
              </a:rPr>
              <a:t>Documentação </a:t>
            </a:r>
            <a:r>
              <a:rPr lang="pt-BR" sz="1800" b="1" dirty="0">
                <a:solidFill>
                  <a:srgbClr val="FFC000"/>
                </a:solidFill>
                <a:latin typeface="Arial" pitchFamily="34" charset="0"/>
                <a:cs typeface="Arial" pitchFamily="34" charset="0"/>
              </a:rPr>
              <a:t>para </a:t>
            </a:r>
            <a:r>
              <a:rPr lang="pt-BR" sz="1800" b="1" dirty="0" smtClean="0">
                <a:solidFill>
                  <a:srgbClr val="FFC000"/>
                </a:solidFill>
                <a:latin typeface="Arial" pitchFamily="34" charset="0"/>
                <a:cs typeface="Arial" pitchFamily="34" charset="0"/>
              </a:rPr>
              <a:t>inscrição - Categoria B – Continuidade</a:t>
            </a:r>
          </a:p>
          <a:p>
            <a:pPr marL="0" indent="0" algn="just">
              <a:spcBef>
                <a:spcPts val="0"/>
              </a:spcBef>
            </a:pPr>
            <a:endParaRPr lang="pt-BR" sz="1800" dirty="0">
              <a:solidFill>
                <a:srgbClr val="FFC000"/>
              </a:solidFill>
              <a:latin typeface="Arial" pitchFamily="34" charset="0"/>
              <a:cs typeface="Arial" pitchFamily="34" charset="0"/>
            </a:endParaRPr>
          </a:p>
          <a:p>
            <a:pPr marL="0" lvl="0" indent="0" algn="just">
              <a:spcBef>
                <a:spcPts val="0"/>
              </a:spcBef>
              <a:buNone/>
            </a:pPr>
            <a:r>
              <a:rPr lang="pt-BR" sz="1800" b="0" dirty="0" smtClean="0">
                <a:solidFill>
                  <a:srgbClr val="FFC000"/>
                </a:solidFill>
                <a:latin typeface="Arial" pitchFamily="34" charset="0"/>
                <a:cs typeface="Arial" pitchFamily="34" charset="0"/>
              </a:rPr>
              <a:t>. Formulário </a:t>
            </a:r>
            <a:r>
              <a:rPr lang="pt-BR" sz="1800" b="0" dirty="0">
                <a:solidFill>
                  <a:srgbClr val="FFC000"/>
                </a:solidFill>
                <a:latin typeface="Arial" pitchFamily="34" charset="0"/>
                <a:cs typeface="Arial" pitchFamily="34" charset="0"/>
              </a:rPr>
              <a:t>de inscrição impresso, devidamente preenchido, com assinatura original do proponente, conforme modelo disponível no site da Funarte </a:t>
            </a:r>
            <a:r>
              <a:rPr lang="pt-BR" sz="1800" b="0" u="sng" dirty="0">
                <a:solidFill>
                  <a:srgbClr val="FFC000"/>
                </a:solidFill>
                <a:latin typeface="Arial" pitchFamily="34" charset="0"/>
                <a:cs typeface="Arial" pitchFamily="34" charset="0"/>
              </a:rPr>
              <a:t>www.funarte.gov.br</a:t>
            </a:r>
            <a:r>
              <a:rPr lang="pt-BR" sz="1800" b="0" dirty="0">
                <a:solidFill>
                  <a:srgbClr val="FFC000"/>
                </a:solidFill>
                <a:latin typeface="Arial" pitchFamily="34" charset="0"/>
                <a:cs typeface="Arial" pitchFamily="34" charset="0"/>
              </a:rPr>
              <a:t> (Anexo 01 B).</a:t>
            </a:r>
          </a:p>
          <a:p>
            <a:pPr marL="0" lvl="0" indent="0" algn="just">
              <a:spcBef>
                <a:spcPts val="0"/>
              </a:spcBef>
              <a:buNone/>
            </a:pPr>
            <a:r>
              <a:rPr lang="pt-BR" sz="1800" b="0" dirty="0" smtClean="0">
                <a:solidFill>
                  <a:srgbClr val="FFC000"/>
                </a:solidFill>
                <a:latin typeface="Arial" pitchFamily="34" charset="0"/>
                <a:cs typeface="Arial" pitchFamily="34" charset="0"/>
              </a:rPr>
              <a:t>. carta </a:t>
            </a:r>
            <a:r>
              <a:rPr lang="pt-BR" sz="1800" b="0" dirty="0">
                <a:solidFill>
                  <a:srgbClr val="FFC000"/>
                </a:solidFill>
                <a:latin typeface="Arial" pitchFamily="34" charset="0"/>
                <a:cs typeface="Arial" pitchFamily="34" charset="0"/>
              </a:rPr>
              <a:t>de anuência do Ponto de Cultura em relação ao projeto com assinatura original de seu responsável legal, em papel timbrado ( modelo de carta - Anexo 02).</a:t>
            </a:r>
          </a:p>
          <a:p>
            <a:pPr marL="0" lvl="0" indent="0" algn="just">
              <a:spcBef>
                <a:spcPts val="0"/>
              </a:spcBef>
              <a:buNone/>
            </a:pPr>
            <a:r>
              <a:rPr lang="pt-BR" sz="1800" b="0" dirty="0" smtClean="0">
                <a:solidFill>
                  <a:srgbClr val="FFC000"/>
                </a:solidFill>
                <a:latin typeface="Arial" pitchFamily="34" charset="0"/>
                <a:cs typeface="Arial" pitchFamily="34" charset="0"/>
              </a:rPr>
              <a:t>. cópia </a:t>
            </a:r>
            <a:r>
              <a:rPr lang="pt-BR" sz="1800" b="0" dirty="0">
                <a:solidFill>
                  <a:srgbClr val="FFC000"/>
                </a:solidFill>
                <a:latin typeface="Arial" pitchFamily="34" charset="0"/>
                <a:cs typeface="Arial" pitchFamily="34" charset="0"/>
              </a:rPr>
              <a:t>do convênio do Ponto de Cultura escolhido para a realização da residência.</a:t>
            </a:r>
          </a:p>
          <a:p>
            <a:pPr marL="0" lvl="0" indent="0" algn="just">
              <a:spcBef>
                <a:spcPts val="0"/>
              </a:spcBef>
              <a:buNone/>
            </a:pPr>
            <a:r>
              <a:rPr lang="pt-BR" sz="1800" b="0" dirty="0" smtClean="0">
                <a:solidFill>
                  <a:srgbClr val="FFC000"/>
                </a:solidFill>
                <a:latin typeface="Arial" pitchFamily="34" charset="0"/>
                <a:cs typeface="Arial" pitchFamily="34" charset="0"/>
              </a:rPr>
              <a:t>. 3 </a:t>
            </a:r>
            <a:r>
              <a:rPr lang="pt-BR" sz="1800" b="0" dirty="0">
                <a:solidFill>
                  <a:srgbClr val="FFC000"/>
                </a:solidFill>
                <a:latin typeface="Arial" pitchFamily="34" charset="0"/>
                <a:cs typeface="Arial" pitchFamily="34" charset="0"/>
              </a:rPr>
              <a:t>(três) vias do projeto, encadernadas separadamente, contendo: apresentação, objetivo, justificativa da continuidade </a:t>
            </a:r>
            <a:r>
              <a:rPr lang="pt-BR" sz="1800" b="0" dirty="0" smtClean="0">
                <a:solidFill>
                  <a:srgbClr val="FFC000"/>
                </a:solidFill>
                <a:latin typeface="Arial" pitchFamily="34" charset="0"/>
                <a:cs typeface="Arial" pitchFamily="34" charset="0"/>
              </a:rPr>
              <a:t>do </a:t>
            </a:r>
            <a:r>
              <a:rPr lang="pt-BR" sz="1800" b="0" dirty="0">
                <a:solidFill>
                  <a:srgbClr val="FFC000"/>
                </a:solidFill>
                <a:latin typeface="Arial" pitchFamily="34" charset="0"/>
                <a:cs typeface="Arial" pitchFamily="34" charset="0"/>
              </a:rPr>
              <a:t>projeto, contribuição cultural e estética, impacto social da proposta, público-alvo, plano de execução / metodologia (cronograma de 6 meses), mecanismos de sustentabilidade, produto(s) final(</a:t>
            </a:r>
            <a:r>
              <a:rPr lang="pt-BR" sz="1800" b="0" dirty="0" err="1">
                <a:solidFill>
                  <a:srgbClr val="FFC000"/>
                </a:solidFill>
                <a:latin typeface="Arial" pitchFamily="34" charset="0"/>
                <a:cs typeface="Arial" pitchFamily="34" charset="0"/>
              </a:rPr>
              <a:t>is</a:t>
            </a:r>
            <a:r>
              <a:rPr lang="pt-BR" sz="1800" b="0" dirty="0">
                <a:solidFill>
                  <a:srgbClr val="FFC000"/>
                </a:solidFill>
                <a:latin typeface="Arial" pitchFamily="34" charset="0"/>
                <a:cs typeface="Arial" pitchFamily="34" charset="0"/>
              </a:rPr>
              <a:t>) da proposta(s) (guia de Elaboração de Projetos – Anexo 5B).</a:t>
            </a:r>
          </a:p>
          <a:p>
            <a:pPr marL="0" indent="0" algn="just">
              <a:spcBef>
                <a:spcPts val="0"/>
              </a:spcBef>
              <a:buNone/>
            </a:pPr>
            <a:endParaRPr lang="pt-BR" sz="1800" b="0" dirty="0" smtClean="0">
              <a:solidFill>
                <a:srgbClr val="FFC000"/>
              </a:solidFill>
              <a:latin typeface="Arial" pitchFamily="34" charset="0"/>
              <a:cs typeface="Arial" pitchFamily="34" charset="0"/>
            </a:endParaRPr>
          </a:p>
          <a:p>
            <a:pPr marL="0" indent="0" algn="just">
              <a:spcBef>
                <a:spcPts val="0"/>
              </a:spcBef>
              <a:buNone/>
            </a:pPr>
            <a:r>
              <a:rPr lang="pt-BR" sz="1800" b="0" dirty="0">
                <a:solidFill>
                  <a:srgbClr val="FFC000"/>
                </a:solidFill>
                <a:latin typeface="Arial" pitchFamily="34" charset="0"/>
                <a:cs typeface="Arial" pitchFamily="34" charset="0"/>
              </a:rPr>
              <a:t> </a:t>
            </a:r>
            <a:r>
              <a:rPr lang="pt-BR" sz="1800" b="0" dirty="0" smtClean="0">
                <a:solidFill>
                  <a:srgbClr val="FFC000"/>
                </a:solidFill>
                <a:latin typeface="Arial" pitchFamily="34" charset="0"/>
                <a:cs typeface="Arial" pitchFamily="34" charset="0"/>
              </a:rPr>
              <a:t>Observações importantes:</a:t>
            </a:r>
          </a:p>
          <a:p>
            <a:pPr marL="0" indent="0" algn="just">
              <a:spcBef>
                <a:spcPts val="0"/>
              </a:spcBef>
              <a:buNone/>
            </a:pPr>
            <a:r>
              <a:rPr lang="pt-BR" sz="1800" b="0" dirty="0" smtClean="0">
                <a:solidFill>
                  <a:srgbClr val="FFC000"/>
                </a:solidFill>
                <a:latin typeface="Arial" pitchFamily="34" charset="0"/>
                <a:cs typeface="Arial" pitchFamily="34" charset="0"/>
              </a:rPr>
              <a:t>. Cada projeto </a:t>
            </a:r>
            <a:r>
              <a:rPr lang="pt-BR" sz="1800" b="0" dirty="0">
                <a:solidFill>
                  <a:srgbClr val="FFC000"/>
                </a:solidFill>
                <a:latin typeface="Arial" pitchFamily="34" charset="0"/>
                <a:cs typeface="Arial" pitchFamily="34" charset="0"/>
              </a:rPr>
              <a:t>deverá conter até 10 páginas, com fonte Times New Roman, tamanho </a:t>
            </a:r>
            <a:r>
              <a:rPr lang="pt-BR" sz="1800" b="0" dirty="0" smtClean="0">
                <a:solidFill>
                  <a:srgbClr val="FFC000"/>
                </a:solidFill>
                <a:latin typeface="Arial" pitchFamily="34" charset="0"/>
                <a:cs typeface="Arial" pitchFamily="34" charset="0"/>
              </a:rPr>
              <a:t>12</a:t>
            </a:r>
            <a:r>
              <a:rPr lang="pt-BR" sz="1800" b="0" dirty="0">
                <a:solidFill>
                  <a:srgbClr val="FFC000"/>
                </a:solidFill>
                <a:latin typeface="Arial" pitchFamily="34" charset="0"/>
                <a:cs typeface="Arial" pitchFamily="34" charset="0"/>
              </a:rPr>
              <a:t>, espaçamento simples, incluindo bibliografia, se houver. </a:t>
            </a:r>
          </a:p>
          <a:p>
            <a:pPr marL="0" indent="0" algn="just">
              <a:spcBef>
                <a:spcPts val="0"/>
              </a:spcBef>
              <a:buNone/>
            </a:pPr>
            <a:r>
              <a:rPr lang="pt-BR" sz="1800" b="0" dirty="0" smtClean="0">
                <a:solidFill>
                  <a:srgbClr val="FFC000"/>
                </a:solidFill>
                <a:latin typeface="Arial" pitchFamily="34" charset="0"/>
                <a:cs typeface="Arial" pitchFamily="34" charset="0"/>
              </a:rPr>
              <a:t>. O </a:t>
            </a:r>
            <a:r>
              <a:rPr lang="pt-BR" sz="1800" b="0" dirty="0">
                <a:solidFill>
                  <a:srgbClr val="FFC000"/>
                </a:solidFill>
                <a:latin typeface="Arial" pitchFamily="34" charset="0"/>
                <a:cs typeface="Arial" pitchFamily="34" charset="0"/>
              </a:rPr>
              <a:t>proponente </a:t>
            </a:r>
            <a:r>
              <a:rPr lang="pt-BR" sz="1800" b="0" dirty="0" smtClean="0">
                <a:solidFill>
                  <a:srgbClr val="FFC000"/>
                </a:solidFill>
                <a:latin typeface="Arial" pitchFamily="34" charset="0"/>
                <a:cs typeface="Arial" pitchFamily="34" charset="0"/>
              </a:rPr>
              <a:t>pode enviar  outros </a:t>
            </a:r>
            <a:r>
              <a:rPr lang="pt-BR" sz="1800" b="0" dirty="0">
                <a:solidFill>
                  <a:srgbClr val="FFC000"/>
                </a:solidFill>
                <a:latin typeface="Arial" pitchFamily="34" charset="0"/>
                <a:cs typeface="Arial" pitchFamily="34" charset="0"/>
              </a:rPr>
              <a:t>materiais que </a:t>
            </a:r>
            <a:r>
              <a:rPr lang="pt-BR" sz="1800" b="0" dirty="0" smtClean="0">
                <a:solidFill>
                  <a:srgbClr val="FFC000"/>
                </a:solidFill>
                <a:latin typeface="Arial" pitchFamily="34" charset="0"/>
                <a:cs typeface="Arial" pitchFamily="34" charset="0"/>
              </a:rPr>
              <a:t>colaborem no </a:t>
            </a:r>
            <a:r>
              <a:rPr lang="pt-BR" sz="1800" b="0" dirty="0">
                <a:solidFill>
                  <a:srgbClr val="FFC000"/>
                </a:solidFill>
                <a:latin typeface="Arial" pitchFamily="34" charset="0"/>
                <a:cs typeface="Arial" pitchFamily="34" charset="0"/>
              </a:rPr>
              <a:t>julgamento </a:t>
            </a:r>
            <a:r>
              <a:rPr lang="pt-BR" sz="1800" b="0" dirty="0" smtClean="0">
                <a:solidFill>
                  <a:srgbClr val="FFC000"/>
                </a:solidFill>
                <a:latin typeface="Arial" pitchFamily="34" charset="0"/>
                <a:cs typeface="Arial" pitchFamily="34" charset="0"/>
              </a:rPr>
              <a:t>do projeto, como </a:t>
            </a:r>
            <a:r>
              <a:rPr lang="pt-BR" sz="1800" b="0" dirty="0">
                <a:solidFill>
                  <a:srgbClr val="FFC000"/>
                </a:solidFill>
                <a:latin typeface="Arial" pitchFamily="34" charset="0"/>
                <a:cs typeface="Arial" pitchFamily="34" charset="0"/>
              </a:rPr>
              <a:t>CD, DVD, </a:t>
            </a:r>
            <a:r>
              <a:rPr lang="pt-BR" sz="1800" b="0" dirty="0" smtClean="0">
                <a:solidFill>
                  <a:srgbClr val="FFC000"/>
                </a:solidFill>
                <a:latin typeface="Arial" pitchFamily="34" charset="0"/>
                <a:cs typeface="Arial" pitchFamily="34" charset="0"/>
              </a:rPr>
              <a:t>fotos e etc., </a:t>
            </a:r>
            <a:r>
              <a:rPr lang="pt-BR" sz="1800" b="0" dirty="0">
                <a:solidFill>
                  <a:srgbClr val="FFC000"/>
                </a:solidFill>
                <a:latin typeface="Arial" pitchFamily="34" charset="0"/>
                <a:cs typeface="Arial" pitchFamily="34" charset="0"/>
              </a:rPr>
              <a:t>limitado a até 3 (três) anexos.</a:t>
            </a:r>
          </a:p>
          <a:p>
            <a:pPr marL="0" indent="0" algn="just">
              <a:spcBef>
                <a:spcPts val="0"/>
              </a:spcBef>
              <a:buNone/>
            </a:pPr>
            <a:r>
              <a:rPr lang="pt-BR" sz="1800" b="0" dirty="0">
                <a:solidFill>
                  <a:srgbClr val="FFC000"/>
                </a:solidFill>
                <a:latin typeface="Arial" pitchFamily="34" charset="0"/>
                <a:cs typeface="Arial" pitchFamily="34" charset="0"/>
              </a:rPr>
              <a:t>.</a:t>
            </a:r>
            <a:r>
              <a:rPr lang="pt-BR" sz="1800" b="0" dirty="0" smtClean="0">
                <a:solidFill>
                  <a:srgbClr val="FFC000"/>
                </a:solidFill>
                <a:latin typeface="Arial" pitchFamily="34" charset="0"/>
                <a:cs typeface="Arial" pitchFamily="34" charset="0"/>
              </a:rPr>
              <a:t> </a:t>
            </a:r>
            <a:r>
              <a:rPr lang="pt-BR" sz="1800" b="0" dirty="0">
                <a:solidFill>
                  <a:srgbClr val="FFC000"/>
                </a:solidFill>
                <a:latin typeface="Arial" pitchFamily="34" charset="0"/>
                <a:cs typeface="Arial" pitchFamily="34" charset="0"/>
              </a:rPr>
              <a:t>Os projetos poderão ser identificados com o nome do proponente.</a:t>
            </a:r>
          </a:p>
          <a:p>
            <a:pPr marL="0" indent="0">
              <a:buNone/>
            </a:pPr>
            <a:endParaRPr lang="pt-BR" sz="1600" dirty="0">
              <a:solidFill>
                <a:srgbClr val="FFC000"/>
              </a:solidFill>
            </a:endParaRPr>
          </a:p>
        </p:txBody>
      </p:sp>
      <p:pic>
        <p:nvPicPr>
          <p:cNvPr id="7" name="Image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1830461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916832"/>
            <a:ext cx="8640960" cy="4781128"/>
          </a:xfrm>
        </p:spPr>
        <p:txBody>
          <a:bodyPr>
            <a:normAutofit/>
          </a:bodyPr>
          <a:lstStyle/>
          <a:p>
            <a:pPr marL="0" indent="0" algn="just">
              <a:spcBef>
                <a:spcPts val="0"/>
              </a:spcBef>
              <a:buNone/>
            </a:pPr>
            <a:r>
              <a:rPr lang="pt-BR" sz="2000" dirty="0" smtClean="0">
                <a:solidFill>
                  <a:srgbClr val="FFC000"/>
                </a:solidFill>
              </a:rPr>
              <a:t> </a:t>
            </a:r>
          </a:p>
          <a:p>
            <a:pPr marL="0" indent="0" algn="just">
              <a:spcBef>
                <a:spcPts val="0"/>
              </a:spcBef>
              <a:buNone/>
            </a:pPr>
            <a:r>
              <a:rPr lang="pt-BR" sz="2000" b="0" dirty="0" smtClean="0">
                <a:solidFill>
                  <a:srgbClr val="FFC000"/>
                </a:solidFill>
                <a:latin typeface="Arial" pitchFamily="34" charset="0"/>
                <a:cs typeface="Arial" pitchFamily="34" charset="0"/>
              </a:rPr>
              <a:t>Outras informações importantes sobre a inscrição:</a:t>
            </a:r>
          </a:p>
          <a:p>
            <a:pPr marL="0" indent="0" algn="just">
              <a:spcBef>
                <a:spcPts val="0"/>
              </a:spcBef>
              <a:buNone/>
            </a:pPr>
            <a:endParaRPr lang="pt-BR" sz="2000" b="0" dirty="0" smtClean="0">
              <a:solidFill>
                <a:srgbClr val="FFC000"/>
              </a:solidFill>
              <a:latin typeface="Arial" pitchFamily="34" charset="0"/>
              <a:cs typeface="Arial" pitchFamily="34" charset="0"/>
            </a:endParaRPr>
          </a:p>
          <a:p>
            <a:pPr marL="0" indent="0" algn="just">
              <a:spcBef>
                <a:spcPts val="0"/>
              </a:spcBef>
              <a:buNone/>
            </a:pPr>
            <a:r>
              <a:rPr lang="pt-BR" sz="2000" b="0" dirty="0" smtClean="0">
                <a:solidFill>
                  <a:srgbClr val="FFC000"/>
                </a:solidFill>
                <a:latin typeface="Arial" pitchFamily="34" charset="0"/>
                <a:cs typeface="Arial" pitchFamily="34" charset="0"/>
              </a:rPr>
              <a:t>. As </a:t>
            </a:r>
            <a:r>
              <a:rPr lang="pt-BR" sz="2000" b="0" dirty="0">
                <a:solidFill>
                  <a:srgbClr val="FFC000"/>
                </a:solidFill>
                <a:latin typeface="Arial" pitchFamily="34" charset="0"/>
                <a:cs typeface="Arial" pitchFamily="34" charset="0"/>
              </a:rPr>
              <a:t>cartas de anuência dos Pontos de Cultura deverão ter assinaturas originais em papel timbrado. Não serão aceitas cópias, e-mail, cartas </a:t>
            </a:r>
            <a:r>
              <a:rPr lang="pt-BR" sz="2000" b="0" dirty="0" err="1">
                <a:solidFill>
                  <a:srgbClr val="FFC000"/>
                </a:solidFill>
                <a:latin typeface="Arial" pitchFamily="34" charset="0"/>
                <a:cs typeface="Arial" pitchFamily="34" charset="0"/>
              </a:rPr>
              <a:t>escaneadas</a:t>
            </a:r>
            <a:r>
              <a:rPr lang="pt-BR" sz="2000" b="0" dirty="0">
                <a:solidFill>
                  <a:srgbClr val="FFC000"/>
                </a:solidFill>
                <a:latin typeface="Arial" pitchFamily="34" charset="0"/>
                <a:cs typeface="Arial" pitchFamily="34" charset="0"/>
              </a:rPr>
              <a:t>, sob pena de </a:t>
            </a:r>
            <a:r>
              <a:rPr lang="pt-BR" sz="2000" b="0" dirty="0" smtClean="0">
                <a:solidFill>
                  <a:srgbClr val="FFC000"/>
                </a:solidFill>
                <a:latin typeface="Arial" pitchFamily="34" charset="0"/>
                <a:cs typeface="Arial" pitchFamily="34" charset="0"/>
              </a:rPr>
              <a:t>desclassificação.</a:t>
            </a:r>
          </a:p>
          <a:p>
            <a:pPr marL="0" indent="0" algn="just">
              <a:spcBef>
                <a:spcPts val="0"/>
              </a:spcBef>
              <a:buNone/>
            </a:pPr>
            <a:endParaRPr lang="pt-BR" sz="2000" b="0" dirty="0">
              <a:solidFill>
                <a:srgbClr val="FFC000"/>
              </a:solidFill>
              <a:latin typeface="Arial" pitchFamily="34" charset="0"/>
              <a:cs typeface="Arial" pitchFamily="34" charset="0"/>
            </a:endParaRPr>
          </a:p>
          <a:p>
            <a:pPr marL="0" indent="0" algn="just">
              <a:spcBef>
                <a:spcPts val="0"/>
              </a:spcBef>
              <a:buNone/>
            </a:pPr>
            <a:r>
              <a:rPr lang="pt-BR" sz="2000" b="0" dirty="0" smtClean="0">
                <a:solidFill>
                  <a:srgbClr val="FFC000"/>
                </a:solidFill>
                <a:latin typeface="Arial" pitchFamily="34" charset="0"/>
                <a:cs typeface="Arial" pitchFamily="34" charset="0"/>
              </a:rPr>
              <a:t>. Um </a:t>
            </a:r>
            <a:r>
              <a:rPr lang="pt-BR" sz="2000" b="0" dirty="0">
                <a:solidFill>
                  <a:srgbClr val="FFC000"/>
                </a:solidFill>
                <a:latin typeface="Arial" pitchFamily="34" charset="0"/>
                <a:cs typeface="Arial" pitchFamily="34" charset="0"/>
              </a:rPr>
              <a:t>único Ponto de Cultura poderá receber/aceitar mais de uma proposta de projeto. </a:t>
            </a:r>
            <a:endParaRPr lang="pt-BR" sz="2000" b="0" dirty="0" smtClean="0">
              <a:solidFill>
                <a:srgbClr val="FFC000"/>
              </a:solidFill>
              <a:latin typeface="Arial" pitchFamily="34" charset="0"/>
              <a:cs typeface="Arial" pitchFamily="34" charset="0"/>
            </a:endParaRPr>
          </a:p>
          <a:p>
            <a:pPr marL="0" indent="0" algn="just">
              <a:spcBef>
                <a:spcPts val="0"/>
              </a:spcBef>
              <a:buNone/>
            </a:pPr>
            <a:endParaRPr lang="pt-BR" sz="2000" b="0" dirty="0" smtClean="0">
              <a:solidFill>
                <a:srgbClr val="FFC000"/>
              </a:solidFill>
              <a:effectLst/>
              <a:latin typeface="Arial" pitchFamily="34" charset="0"/>
              <a:cs typeface="Arial" pitchFamily="34" charset="0"/>
            </a:endParaRPr>
          </a:p>
          <a:p>
            <a:pPr marL="0" indent="0" algn="just">
              <a:spcBef>
                <a:spcPts val="0"/>
              </a:spcBef>
              <a:buNone/>
            </a:pPr>
            <a:r>
              <a:rPr lang="pt-BR" sz="2000" b="0" dirty="0" smtClean="0">
                <a:solidFill>
                  <a:srgbClr val="FFC000"/>
                </a:solidFill>
                <a:latin typeface="Arial" pitchFamily="34" charset="0"/>
                <a:cs typeface="Arial" pitchFamily="34" charset="0"/>
              </a:rPr>
              <a:t>. O </a:t>
            </a:r>
            <a:r>
              <a:rPr lang="pt-BR" sz="2000" b="0" dirty="0">
                <a:solidFill>
                  <a:srgbClr val="FFC000"/>
                </a:solidFill>
                <a:latin typeface="Arial" pitchFamily="34" charset="0"/>
                <a:cs typeface="Arial" pitchFamily="34" charset="0"/>
              </a:rPr>
              <a:t>projeto deverá ser entregue na íntegra, não sendo admitidas alterações ou complementos posteriores à entrega, sob pena de desclassificação.</a:t>
            </a:r>
          </a:p>
          <a:p>
            <a:pPr marL="0" indent="0">
              <a:buNone/>
            </a:pPr>
            <a:endParaRPr lang="pt-BR" b="0" dirty="0">
              <a:solidFill>
                <a:srgbClr val="FFC000"/>
              </a:solidFill>
              <a:latin typeface="Arial" pitchFamily="34" charset="0"/>
              <a:cs typeface="Arial" pitchFamily="34"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3032014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484784"/>
            <a:ext cx="8784976" cy="5184576"/>
          </a:xfrm>
        </p:spPr>
        <p:txBody>
          <a:bodyPr>
            <a:normAutofit fontScale="92500" lnSpcReduction="20000"/>
          </a:bodyPr>
          <a:lstStyle/>
          <a:p>
            <a:pPr marL="0" indent="0">
              <a:spcBef>
                <a:spcPts val="0"/>
              </a:spcBef>
              <a:buNone/>
            </a:pPr>
            <a:r>
              <a:rPr lang="pt-BR" sz="2200" b="1" dirty="0" smtClean="0">
                <a:solidFill>
                  <a:srgbClr val="FFC000"/>
                </a:solidFill>
                <a:latin typeface="Arial" pitchFamily="34" charset="0"/>
                <a:cs typeface="Arial" pitchFamily="34" charset="0"/>
              </a:rPr>
              <a:t>10 passos para fazer sua inscrição corretamente</a:t>
            </a:r>
          </a:p>
          <a:p>
            <a:pPr marL="0" indent="0">
              <a:spcBef>
                <a:spcPts val="0"/>
              </a:spcBef>
              <a:buNone/>
            </a:pPr>
            <a:endParaRPr lang="pt-BR" sz="2200" b="0" dirty="0">
              <a:solidFill>
                <a:srgbClr val="FFC000"/>
              </a:solidFill>
              <a:latin typeface="Arial" pitchFamily="34" charset="0"/>
              <a:cs typeface="Arial" pitchFamily="34" charset="0"/>
            </a:endParaRPr>
          </a:p>
          <a:p>
            <a:pPr marL="0" lvl="0" indent="0">
              <a:spcBef>
                <a:spcPts val="0"/>
              </a:spcBef>
              <a:buNone/>
            </a:pPr>
            <a:r>
              <a:rPr lang="pt-BR" sz="2200" dirty="0" smtClean="0">
                <a:solidFill>
                  <a:srgbClr val="FFC000"/>
                </a:solidFill>
                <a:latin typeface="Arial" pitchFamily="34" charset="0"/>
                <a:cs typeface="Arial" pitchFamily="34" charset="0"/>
              </a:rPr>
              <a:t>1.</a:t>
            </a:r>
            <a:r>
              <a:rPr lang="pt-BR" sz="2200" b="0" dirty="0" smtClean="0">
                <a:solidFill>
                  <a:srgbClr val="FFC000"/>
                </a:solidFill>
                <a:latin typeface="Arial" pitchFamily="34" charset="0"/>
                <a:cs typeface="Arial" pitchFamily="34" charset="0"/>
              </a:rPr>
              <a:t> Tenha </a:t>
            </a:r>
            <a:r>
              <a:rPr lang="pt-BR" sz="2200" b="0" dirty="0">
                <a:solidFill>
                  <a:srgbClr val="FFC000"/>
                </a:solidFill>
                <a:latin typeface="Arial" pitchFamily="34" charset="0"/>
                <a:cs typeface="Arial" pitchFamily="34" charset="0"/>
              </a:rPr>
              <a:t>em mãos todos os seus dados e documentos</a:t>
            </a:r>
            <a:r>
              <a:rPr lang="pt-BR" sz="2200" b="0" dirty="0" smtClean="0">
                <a:solidFill>
                  <a:srgbClr val="FFC000"/>
                </a:solidFill>
                <a:latin typeface="Arial" pitchFamily="34" charset="0"/>
                <a:cs typeface="Arial" pitchFamily="34" charset="0"/>
              </a:rPr>
              <a:t>;</a:t>
            </a:r>
          </a:p>
          <a:p>
            <a:pPr marL="0" lvl="0" indent="0">
              <a:spcBef>
                <a:spcPts val="0"/>
              </a:spcBef>
              <a:buNone/>
            </a:pPr>
            <a:endParaRPr lang="pt-BR" sz="2200" b="0" dirty="0">
              <a:solidFill>
                <a:srgbClr val="FFC000"/>
              </a:solidFill>
              <a:latin typeface="Arial" pitchFamily="34" charset="0"/>
              <a:cs typeface="Arial" pitchFamily="34" charset="0"/>
            </a:endParaRPr>
          </a:p>
          <a:p>
            <a:pPr marL="0" lvl="0" indent="0">
              <a:spcBef>
                <a:spcPts val="0"/>
              </a:spcBef>
              <a:buNone/>
            </a:pPr>
            <a:r>
              <a:rPr lang="pt-BR" sz="2200" dirty="0" smtClean="0">
                <a:solidFill>
                  <a:srgbClr val="FFC000"/>
                </a:solidFill>
                <a:latin typeface="Arial" pitchFamily="34" charset="0"/>
                <a:cs typeface="Arial" pitchFamily="34" charset="0"/>
              </a:rPr>
              <a:t>2.</a:t>
            </a:r>
            <a:r>
              <a:rPr lang="pt-BR" sz="2200" b="0" dirty="0" smtClean="0">
                <a:solidFill>
                  <a:srgbClr val="FFC000"/>
                </a:solidFill>
                <a:latin typeface="Arial" pitchFamily="34" charset="0"/>
                <a:cs typeface="Arial" pitchFamily="34" charset="0"/>
              </a:rPr>
              <a:t> Faça </a:t>
            </a:r>
            <a:r>
              <a:rPr lang="pt-BR" sz="2200" b="0" dirty="0">
                <a:solidFill>
                  <a:srgbClr val="FFC000"/>
                </a:solidFill>
                <a:latin typeface="Arial" pitchFamily="34" charset="0"/>
                <a:cs typeface="Arial" pitchFamily="34" charset="0"/>
              </a:rPr>
              <a:t>o download do edital e de todos os seus anexos no site da Funarte – </a:t>
            </a:r>
            <a:r>
              <a:rPr lang="pt-BR" sz="2200" b="0" u="sng" dirty="0">
                <a:solidFill>
                  <a:srgbClr val="FFC000"/>
                </a:solidFill>
                <a:latin typeface="Arial" pitchFamily="34" charset="0"/>
                <a:cs typeface="Arial" pitchFamily="34" charset="0"/>
              </a:rPr>
              <a:t>www.funarte.gov.br</a:t>
            </a:r>
            <a:r>
              <a:rPr lang="pt-BR" sz="2200" b="0" dirty="0">
                <a:solidFill>
                  <a:srgbClr val="FFC000"/>
                </a:solidFill>
                <a:latin typeface="Arial" pitchFamily="34" charset="0"/>
                <a:cs typeface="Arial" pitchFamily="34" charset="0"/>
              </a:rPr>
              <a:t>. Leia-os com atenção, pois isto fará grande diferença no processo de seleção</a:t>
            </a:r>
            <a:r>
              <a:rPr lang="pt-BR" sz="2200" b="0" dirty="0" smtClean="0">
                <a:solidFill>
                  <a:srgbClr val="FFC000"/>
                </a:solidFill>
                <a:latin typeface="Arial" pitchFamily="34" charset="0"/>
                <a:cs typeface="Arial" pitchFamily="34" charset="0"/>
              </a:rPr>
              <a:t>!</a:t>
            </a:r>
          </a:p>
          <a:p>
            <a:pPr marL="0" lvl="0" indent="0">
              <a:spcBef>
                <a:spcPts val="0"/>
              </a:spcBef>
              <a:buNone/>
            </a:pPr>
            <a:endParaRPr lang="pt-BR" sz="2200" b="0" dirty="0">
              <a:solidFill>
                <a:srgbClr val="FFC000"/>
              </a:solidFill>
              <a:latin typeface="Arial" pitchFamily="34" charset="0"/>
              <a:cs typeface="Arial" pitchFamily="34" charset="0"/>
            </a:endParaRPr>
          </a:p>
          <a:p>
            <a:pPr marL="0" lvl="0" indent="0">
              <a:spcBef>
                <a:spcPts val="0"/>
              </a:spcBef>
              <a:buNone/>
            </a:pPr>
            <a:r>
              <a:rPr lang="pt-BR" sz="2200" b="0" dirty="0" smtClean="0">
                <a:solidFill>
                  <a:srgbClr val="FFC000"/>
                </a:solidFill>
                <a:latin typeface="Arial" pitchFamily="34" charset="0"/>
                <a:cs typeface="Arial" pitchFamily="34" charset="0"/>
              </a:rPr>
              <a:t>3. Escolha </a:t>
            </a:r>
            <a:r>
              <a:rPr lang="pt-BR" sz="2200" b="0" dirty="0">
                <a:solidFill>
                  <a:srgbClr val="FFC000"/>
                </a:solidFill>
                <a:latin typeface="Arial" pitchFamily="34" charset="0"/>
                <a:cs typeface="Arial" pitchFamily="34" charset="0"/>
              </a:rPr>
              <a:t>sua categoria de inscrição</a:t>
            </a:r>
            <a:r>
              <a:rPr lang="pt-BR" sz="2200" b="0" dirty="0" smtClean="0">
                <a:solidFill>
                  <a:srgbClr val="FFC000"/>
                </a:solidFill>
                <a:latin typeface="Arial" pitchFamily="34" charset="0"/>
                <a:cs typeface="Arial" pitchFamily="34" charset="0"/>
              </a:rPr>
              <a:t>;</a:t>
            </a:r>
          </a:p>
          <a:p>
            <a:pPr marL="0" lvl="0" indent="0">
              <a:spcBef>
                <a:spcPts val="0"/>
              </a:spcBef>
              <a:buNone/>
            </a:pPr>
            <a:endParaRPr lang="pt-BR" sz="2200" b="0" dirty="0">
              <a:solidFill>
                <a:srgbClr val="FFC000"/>
              </a:solidFill>
              <a:latin typeface="Arial" pitchFamily="34" charset="0"/>
              <a:cs typeface="Arial" pitchFamily="34" charset="0"/>
            </a:endParaRPr>
          </a:p>
          <a:p>
            <a:pPr marL="0" lvl="0" indent="0">
              <a:spcBef>
                <a:spcPts val="0"/>
              </a:spcBef>
              <a:buNone/>
            </a:pPr>
            <a:r>
              <a:rPr lang="pt-BR" sz="2200" b="0" dirty="0" smtClean="0">
                <a:solidFill>
                  <a:srgbClr val="FFC000"/>
                </a:solidFill>
                <a:latin typeface="Arial" pitchFamily="34" charset="0"/>
                <a:cs typeface="Arial" pitchFamily="34" charset="0"/>
              </a:rPr>
              <a:t>4. Preencha </a:t>
            </a:r>
            <a:r>
              <a:rPr lang="pt-BR" sz="2200" b="0" dirty="0">
                <a:solidFill>
                  <a:srgbClr val="FFC000"/>
                </a:solidFill>
                <a:latin typeface="Arial" pitchFamily="34" charset="0"/>
                <a:cs typeface="Arial" pitchFamily="34" charset="0"/>
              </a:rPr>
              <a:t>a ficha de inscrição com letra legível ou digitada no computador  – </a:t>
            </a:r>
            <a:r>
              <a:rPr lang="pt-BR" sz="2200" b="0" dirty="0" smtClean="0">
                <a:solidFill>
                  <a:srgbClr val="FFC000"/>
                </a:solidFill>
                <a:latin typeface="Arial" pitchFamily="34" charset="0"/>
                <a:cs typeface="Arial" pitchFamily="34" charset="0"/>
              </a:rPr>
              <a:t>Atenção </a:t>
            </a:r>
            <a:r>
              <a:rPr lang="pt-BR" sz="2200" b="0" dirty="0">
                <a:solidFill>
                  <a:srgbClr val="FFC000"/>
                </a:solidFill>
                <a:latin typeface="Arial" pitchFamily="34" charset="0"/>
                <a:cs typeface="Arial" pitchFamily="34" charset="0"/>
              </a:rPr>
              <a:t>para a categoria para a qual vai se inscrever, as fichas são diferentes</a:t>
            </a:r>
            <a:r>
              <a:rPr lang="pt-BR" sz="2200" b="0" dirty="0" smtClean="0">
                <a:solidFill>
                  <a:srgbClr val="FFC000"/>
                </a:solidFill>
                <a:latin typeface="Arial" pitchFamily="34" charset="0"/>
                <a:cs typeface="Arial" pitchFamily="34" charset="0"/>
              </a:rPr>
              <a:t>;</a:t>
            </a:r>
          </a:p>
          <a:p>
            <a:pPr marL="0" lvl="0" indent="0">
              <a:spcBef>
                <a:spcPts val="0"/>
              </a:spcBef>
              <a:buNone/>
            </a:pPr>
            <a:endParaRPr lang="pt-BR" sz="2200" b="0" dirty="0">
              <a:solidFill>
                <a:srgbClr val="FFC000"/>
              </a:solidFill>
              <a:latin typeface="Arial" pitchFamily="34" charset="0"/>
              <a:cs typeface="Arial" pitchFamily="34" charset="0"/>
            </a:endParaRPr>
          </a:p>
          <a:p>
            <a:pPr marL="0" lvl="0" indent="0">
              <a:spcBef>
                <a:spcPts val="0"/>
              </a:spcBef>
              <a:buNone/>
            </a:pPr>
            <a:r>
              <a:rPr lang="pt-BR" sz="2200" dirty="0" smtClean="0">
                <a:solidFill>
                  <a:srgbClr val="FFC000"/>
                </a:solidFill>
                <a:latin typeface="Arial" pitchFamily="34" charset="0"/>
                <a:cs typeface="Arial" pitchFamily="34" charset="0"/>
              </a:rPr>
              <a:t>5.</a:t>
            </a:r>
            <a:r>
              <a:rPr lang="pt-BR" sz="2200" b="0" dirty="0" smtClean="0">
                <a:solidFill>
                  <a:srgbClr val="FFC000"/>
                </a:solidFill>
                <a:latin typeface="Arial" pitchFamily="34" charset="0"/>
                <a:cs typeface="Arial" pitchFamily="34" charset="0"/>
              </a:rPr>
              <a:t> Date </a:t>
            </a:r>
            <a:r>
              <a:rPr lang="pt-BR" sz="2200" b="0" dirty="0">
                <a:solidFill>
                  <a:srgbClr val="FFC000"/>
                </a:solidFill>
                <a:latin typeface="Arial" pitchFamily="34" charset="0"/>
                <a:cs typeface="Arial" pitchFamily="34" charset="0"/>
              </a:rPr>
              <a:t>e </a:t>
            </a:r>
            <a:r>
              <a:rPr lang="pt-BR" sz="2200" b="0" dirty="0" smtClean="0">
                <a:solidFill>
                  <a:srgbClr val="FFC000"/>
                </a:solidFill>
                <a:latin typeface="Arial" pitchFamily="34" charset="0"/>
                <a:cs typeface="Arial" pitchFamily="34" charset="0"/>
              </a:rPr>
              <a:t>assine </a:t>
            </a:r>
            <a:r>
              <a:rPr lang="pt-BR" sz="2200" b="0" dirty="0">
                <a:solidFill>
                  <a:srgbClr val="FFC000"/>
                </a:solidFill>
                <a:latin typeface="Arial" pitchFamily="34" charset="0"/>
                <a:cs typeface="Arial" pitchFamily="34" charset="0"/>
              </a:rPr>
              <a:t>a ficha de inscrição. Caso a ficha não seja assinada, o proponente será desclassificado</a:t>
            </a:r>
            <a:r>
              <a:rPr lang="pt-BR" sz="2200" b="0" dirty="0" smtClean="0">
                <a:solidFill>
                  <a:srgbClr val="FFC000"/>
                </a:solidFill>
                <a:latin typeface="Arial" pitchFamily="34" charset="0"/>
                <a:cs typeface="Arial" pitchFamily="34" charset="0"/>
              </a:rPr>
              <a:t>;</a:t>
            </a:r>
          </a:p>
          <a:p>
            <a:pPr marL="0" lvl="0" indent="0">
              <a:spcBef>
                <a:spcPts val="0"/>
              </a:spcBef>
              <a:buNone/>
            </a:pPr>
            <a:endParaRPr lang="pt-BR" sz="2200" b="0" dirty="0">
              <a:solidFill>
                <a:srgbClr val="FFC000"/>
              </a:solidFill>
              <a:latin typeface="Arial" pitchFamily="34" charset="0"/>
              <a:cs typeface="Arial" pitchFamily="34" charset="0"/>
            </a:endParaRPr>
          </a:p>
          <a:p>
            <a:pPr marL="0" indent="0">
              <a:spcBef>
                <a:spcPts val="0"/>
              </a:spcBef>
              <a:buNone/>
            </a:pPr>
            <a:r>
              <a:rPr lang="pt-BR" sz="2200" dirty="0" smtClean="0">
                <a:solidFill>
                  <a:srgbClr val="FFC000"/>
                </a:solidFill>
                <a:latin typeface="Arial" pitchFamily="34" charset="0"/>
                <a:cs typeface="Arial" pitchFamily="34" charset="0"/>
              </a:rPr>
              <a:t>6.</a:t>
            </a:r>
            <a:r>
              <a:rPr lang="pt-BR" sz="2200" b="0" dirty="0" smtClean="0">
                <a:solidFill>
                  <a:srgbClr val="FFC000"/>
                </a:solidFill>
                <a:latin typeface="Arial" pitchFamily="34" charset="0"/>
                <a:cs typeface="Arial" pitchFamily="34" charset="0"/>
              </a:rPr>
              <a:t> Reveja </a:t>
            </a:r>
            <a:r>
              <a:rPr lang="pt-BR" sz="2200" b="0" dirty="0">
                <a:solidFill>
                  <a:srgbClr val="FFC000"/>
                </a:solidFill>
                <a:latin typeface="Arial" pitchFamily="34" charset="0"/>
                <a:cs typeface="Arial" pitchFamily="34" charset="0"/>
              </a:rPr>
              <a:t>o preenchimento da ficha de inscrição e </a:t>
            </a:r>
            <a:r>
              <a:rPr lang="pt-BR" sz="2200" b="0" dirty="0" smtClean="0">
                <a:solidFill>
                  <a:srgbClr val="FFC000"/>
                </a:solidFill>
                <a:latin typeface="Arial" pitchFamily="34" charset="0"/>
                <a:cs typeface="Arial" pitchFamily="34" charset="0"/>
              </a:rPr>
              <a:t>verifique </a:t>
            </a:r>
            <a:r>
              <a:rPr lang="pt-BR" sz="2200" b="0" dirty="0">
                <a:solidFill>
                  <a:srgbClr val="FFC000"/>
                </a:solidFill>
                <a:latin typeface="Arial" pitchFamily="34" charset="0"/>
                <a:cs typeface="Arial" pitchFamily="34" charset="0"/>
              </a:rPr>
              <a:t>se as informações dadas estão corretas, pois a Funarte entrará em contato com o proponente a partir delas;</a:t>
            </a:r>
          </a:p>
          <a:p>
            <a:pPr marL="0" lvl="0" indent="0">
              <a:spcBef>
                <a:spcPts val="0"/>
              </a:spcBef>
              <a:buNone/>
            </a:pPr>
            <a:endParaRPr lang="pt-BR" sz="1800" b="0" dirty="0" smtClean="0">
              <a:solidFill>
                <a:srgbClr val="FFC000"/>
              </a:solidFill>
              <a:latin typeface="Arial" pitchFamily="34" charset="0"/>
              <a:cs typeface="Arial" pitchFamily="34" charset="0"/>
            </a:endParaRPr>
          </a:p>
          <a:p>
            <a:pPr marL="0" lvl="0" indent="0">
              <a:lnSpc>
                <a:spcPct val="120000"/>
              </a:lnSpc>
              <a:buNone/>
            </a:pPr>
            <a:endParaRPr lang="pt-BR" dirty="0">
              <a:solidFill>
                <a:srgbClr val="FFC000"/>
              </a:solidFill>
            </a:endParaRPr>
          </a:p>
          <a:p>
            <a:pPr marL="0" indent="0">
              <a:buNone/>
            </a:pPr>
            <a:endParaRPr lang="pt-BR" dirty="0">
              <a:solidFill>
                <a:srgbClr val="FFC000"/>
              </a:solidFill>
            </a:endParaRPr>
          </a:p>
          <a:p>
            <a:pPr marL="0" indent="0">
              <a:buNone/>
            </a:pPr>
            <a:endParaRPr lang="pt-BR" dirty="0">
              <a:solidFill>
                <a:srgbClr val="FFC000"/>
              </a:solidFill>
            </a:endParaRPr>
          </a:p>
        </p:txBody>
      </p:sp>
      <p:pic>
        <p:nvPicPr>
          <p:cNvPr id="7" name="Image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26547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628800"/>
            <a:ext cx="8784976" cy="5069160"/>
          </a:xfrm>
        </p:spPr>
        <p:txBody>
          <a:bodyPr>
            <a:normAutofit/>
          </a:bodyPr>
          <a:lstStyle/>
          <a:p>
            <a:pPr marL="0" indent="0">
              <a:buNone/>
            </a:pPr>
            <a:r>
              <a:rPr lang="pt-BR" sz="2000" b="1" dirty="0" smtClean="0">
                <a:solidFill>
                  <a:srgbClr val="FFC000"/>
                </a:solidFill>
                <a:latin typeface="Arial" pitchFamily="34" charset="0"/>
                <a:cs typeface="Arial" pitchFamily="34" charset="0"/>
              </a:rPr>
              <a:t>O que é a Bolsa Interações Estéticas?</a:t>
            </a:r>
          </a:p>
          <a:p>
            <a:pPr marL="0" indent="0">
              <a:buNone/>
            </a:pPr>
            <a:endParaRPr lang="pt-BR" sz="2000" dirty="0" smtClean="0">
              <a:solidFill>
                <a:srgbClr val="FFC000"/>
              </a:solidFill>
              <a:latin typeface="Arial" pitchFamily="34" charset="0"/>
              <a:cs typeface="Arial" pitchFamily="34" charset="0"/>
            </a:endParaRPr>
          </a:p>
          <a:p>
            <a:pPr marL="0" lvl="1" indent="0" algn="just">
              <a:buNone/>
            </a:pPr>
            <a:r>
              <a:rPr lang="pt-BR" sz="2000" dirty="0" smtClean="0">
                <a:solidFill>
                  <a:srgbClr val="FFC000"/>
                </a:solidFill>
                <a:latin typeface="Arial" pitchFamily="34" charset="0"/>
                <a:cs typeface="Arial" pitchFamily="34" charset="0"/>
              </a:rPr>
              <a:t>O edital Bolsa Interações Estéticas, </a:t>
            </a:r>
            <a:r>
              <a:rPr lang="pt-BR" sz="2000" dirty="0">
                <a:solidFill>
                  <a:srgbClr val="FFC000"/>
                </a:solidFill>
                <a:latin typeface="Arial" pitchFamily="34" charset="0"/>
                <a:cs typeface="Arial" pitchFamily="34" charset="0"/>
              </a:rPr>
              <a:t>em parceria com a Secretaria de Cidadania e Diversidade Cultural do Ministério da Cultura, </a:t>
            </a:r>
            <a:r>
              <a:rPr lang="pt-BR" sz="2000" dirty="0" smtClean="0">
                <a:solidFill>
                  <a:srgbClr val="FFC000"/>
                </a:solidFill>
                <a:latin typeface="Arial" pitchFamily="34" charset="0"/>
                <a:cs typeface="Arial" pitchFamily="34" charset="0"/>
              </a:rPr>
              <a:t>premiará </a:t>
            </a:r>
            <a:r>
              <a:rPr lang="pt-BR" sz="2000" dirty="0">
                <a:solidFill>
                  <a:srgbClr val="FFC000"/>
                </a:solidFill>
                <a:latin typeface="Arial" pitchFamily="34" charset="0"/>
                <a:cs typeface="Arial" pitchFamily="34" charset="0"/>
              </a:rPr>
              <a:t>50 projetos de residências artísticas em todo o território nacional. </a:t>
            </a:r>
            <a:endParaRPr lang="pt-BR" sz="2000" dirty="0" smtClean="0">
              <a:solidFill>
                <a:srgbClr val="FFC000"/>
              </a:solidFill>
              <a:latin typeface="Arial" pitchFamily="34" charset="0"/>
              <a:cs typeface="Arial" pitchFamily="34" charset="0"/>
            </a:endParaRPr>
          </a:p>
          <a:p>
            <a:pPr marL="0" lvl="1" indent="0" algn="just">
              <a:buNone/>
            </a:pPr>
            <a:endParaRPr lang="pt-BR" sz="2000" dirty="0" smtClean="0">
              <a:solidFill>
                <a:srgbClr val="FFC000"/>
              </a:solidFill>
              <a:effectLst/>
              <a:latin typeface="Arial" pitchFamily="34" charset="0"/>
              <a:cs typeface="Arial" pitchFamily="34" charset="0"/>
            </a:endParaRPr>
          </a:p>
          <a:p>
            <a:pPr marL="0" lvl="1" indent="0" algn="just">
              <a:buNone/>
            </a:pPr>
            <a:r>
              <a:rPr lang="pt-BR" sz="2000" dirty="0" smtClean="0">
                <a:solidFill>
                  <a:srgbClr val="FFC000"/>
                </a:solidFill>
                <a:latin typeface="Arial" pitchFamily="34" charset="0"/>
                <a:cs typeface="Arial" pitchFamily="34" charset="0"/>
              </a:rPr>
              <a:t>O objetivo é apoiar </a:t>
            </a:r>
            <a:r>
              <a:rPr lang="pt-BR" sz="2000" dirty="0">
                <a:solidFill>
                  <a:srgbClr val="FFC000"/>
                </a:solidFill>
                <a:latin typeface="Arial" pitchFamily="34" charset="0"/>
                <a:cs typeface="Arial" pitchFamily="34" charset="0"/>
              </a:rPr>
              <a:t>projetos por meio do intercâmbio cultural e estético em rede. </a:t>
            </a:r>
            <a:r>
              <a:rPr lang="pt-BR" sz="2000" dirty="0" smtClean="0">
                <a:solidFill>
                  <a:srgbClr val="FFC000"/>
                </a:solidFill>
                <a:latin typeface="Arial" pitchFamily="34" charset="0"/>
                <a:cs typeface="Arial" pitchFamily="34" charset="0"/>
              </a:rPr>
              <a:t>Este </a:t>
            </a:r>
            <a:r>
              <a:rPr lang="pt-BR" sz="2000" dirty="0">
                <a:solidFill>
                  <a:srgbClr val="FFC000"/>
                </a:solidFill>
                <a:latin typeface="Arial" pitchFamily="34" charset="0"/>
                <a:cs typeface="Arial" pitchFamily="34" charset="0"/>
              </a:rPr>
              <a:t>processo se dará através da realização de iniciativas de residências que promovam a mobilidade, a experimentação artística e a reflexão </a:t>
            </a:r>
            <a:r>
              <a:rPr lang="pt-BR" sz="2000" dirty="0" smtClean="0">
                <a:solidFill>
                  <a:srgbClr val="FFC000"/>
                </a:solidFill>
                <a:latin typeface="Arial" pitchFamily="34" charset="0"/>
                <a:cs typeface="Arial" pitchFamily="34" charset="0"/>
              </a:rPr>
              <a:t>crítica. </a:t>
            </a:r>
          </a:p>
          <a:p>
            <a:pPr marL="0" lvl="1" indent="0" algn="just">
              <a:buNone/>
            </a:pPr>
            <a:endParaRPr lang="pt-BR" sz="2000" dirty="0" smtClean="0">
              <a:solidFill>
                <a:srgbClr val="FFC000"/>
              </a:solidFill>
              <a:latin typeface="Arial" pitchFamily="34" charset="0"/>
              <a:cs typeface="Arial" pitchFamily="34" charset="0"/>
            </a:endParaRPr>
          </a:p>
          <a:p>
            <a:pPr marL="0" lvl="1" indent="0" algn="just">
              <a:buNone/>
            </a:pPr>
            <a:r>
              <a:rPr lang="pt-BR" sz="2000" dirty="0" smtClean="0">
                <a:solidFill>
                  <a:srgbClr val="FFC000"/>
                </a:solidFill>
                <a:latin typeface="Arial" pitchFamily="34" charset="0"/>
                <a:cs typeface="Arial" pitchFamily="34" charset="0"/>
              </a:rPr>
              <a:t>O intuito é ainda fortalecer </a:t>
            </a:r>
            <a:r>
              <a:rPr lang="pt-BR" sz="2000" dirty="0">
                <a:solidFill>
                  <a:srgbClr val="FFC000"/>
                </a:solidFill>
                <a:latin typeface="Arial" pitchFamily="34" charset="0"/>
                <a:cs typeface="Arial" pitchFamily="34" charset="0"/>
              </a:rPr>
              <a:t>e </a:t>
            </a:r>
            <a:r>
              <a:rPr lang="pt-BR" sz="2000" dirty="0" smtClean="0">
                <a:solidFill>
                  <a:srgbClr val="FFC000"/>
                </a:solidFill>
                <a:latin typeface="Arial" pitchFamily="34" charset="0"/>
                <a:cs typeface="Arial" pitchFamily="34" charset="0"/>
              </a:rPr>
              <a:t>realimentar </a:t>
            </a:r>
            <a:r>
              <a:rPr lang="pt-BR" sz="2000" dirty="0">
                <a:solidFill>
                  <a:srgbClr val="FFC000"/>
                </a:solidFill>
                <a:latin typeface="Arial" pitchFamily="34" charset="0"/>
                <a:cs typeface="Arial" pitchFamily="34" charset="0"/>
              </a:rPr>
              <a:t>com ações inovadoras a rede de artistas e </a:t>
            </a:r>
            <a:r>
              <a:rPr lang="pt-BR" sz="2000" dirty="0" smtClean="0">
                <a:solidFill>
                  <a:srgbClr val="FFC000"/>
                </a:solidFill>
                <a:latin typeface="Arial" pitchFamily="34" charset="0"/>
                <a:cs typeface="Arial" pitchFamily="34" charset="0"/>
              </a:rPr>
              <a:t>Pontos </a:t>
            </a:r>
            <a:r>
              <a:rPr lang="pt-BR" sz="2000" dirty="0">
                <a:solidFill>
                  <a:srgbClr val="FFC000"/>
                </a:solidFill>
                <a:latin typeface="Arial" pitchFamily="34" charset="0"/>
                <a:cs typeface="Arial" pitchFamily="34" charset="0"/>
              </a:rPr>
              <a:t>de </a:t>
            </a:r>
            <a:r>
              <a:rPr lang="pt-BR" sz="2000" dirty="0" smtClean="0">
                <a:solidFill>
                  <a:srgbClr val="FFC000"/>
                </a:solidFill>
                <a:latin typeface="Arial" pitchFamily="34" charset="0"/>
                <a:cs typeface="Arial" pitchFamily="34" charset="0"/>
              </a:rPr>
              <a:t>Cultura </a:t>
            </a:r>
            <a:r>
              <a:rPr lang="pt-BR" sz="2000" dirty="0">
                <a:solidFill>
                  <a:srgbClr val="FFC000"/>
                </a:solidFill>
                <a:latin typeface="Arial" pitchFamily="34" charset="0"/>
                <a:cs typeface="Arial" pitchFamily="34" charset="0"/>
              </a:rPr>
              <a:t>e comunidades que direta ou indiretamente se </a:t>
            </a:r>
            <a:r>
              <a:rPr lang="pt-BR" sz="2000" dirty="0" smtClean="0">
                <a:solidFill>
                  <a:srgbClr val="FFC000"/>
                </a:solidFill>
                <a:latin typeface="Arial" pitchFamily="34" charset="0"/>
                <a:cs typeface="Arial" pitchFamily="34" charset="0"/>
              </a:rPr>
              <a:t>relacionam </a:t>
            </a:r>
            <a:r>
              <a:rPr lang="pt-BR" sz="2000" dirty="0">
                <a:solidFill>
                  <a:srgbClr val="FFC000"/>
                </a:solidFill>
                <a:latin typeface="Arial" pitchFamily="34" charset="0"/>
                <a:cs typeface="Arial" pitchFamily="34" charset="0"/>
              </a:rPr>
              <a:t>com o projeto desenvolvido.</a:t>
            </a:r>
            <a:endParaRPr lang="pt-BR" sz="2000" dirty="0" smtClean="0">
              <a:solidFill>
                <a:srgbClr val="FFC000"/>
              </a:solidFill>
              <a:effectLst/>
              <a:latin typeface="Arial" pitchFamily="34" charset="0"/>
              <a:cs typeface="Arial" pitchFamily="34" charset="0"/>
            </a:endParaRPr>
          </a:p>
          <a:p>
            <a:pPr marL="0" indent="0">
              <a:buNone/>
            </a:pPr>
            <a:endParaRPr lang="pt-BR" dirty="0">
              <a:solidFill>
                <a:schemeClr val="accent3">
                  <a:lumMod val="50000"/>
                </a:schemeClr>
              </a:solidFill>
              <a:latin typeface="Arial" pitchFamily="34" charset="0"/>
              <a:cs typeface="Arial"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533139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196752"/>
            <a:ext cx="8784976" cy="5661248"/>
          </a:xfrm>
        </p:spPr>
        <p:txBody>
          <a:bodyPr>
            <a:noAutofit/>
          </a:bodyPr>
          <a:lstStyle/>
          <a:p>
            <a:pPr marL="0" lvl="0" indent="0" algn="just">
              <a:spcBef>
                <a:spcPts val="0"/>
              </a:spcBef>
              <a:buNone/>
            </a:pPr>
            <a:r>
              <a:rPr lang="pt-BR" sz="1900" dirty="0" smtClean="0">
                <a:solidFill>
                  <a:srgbClr val="FFC000"/>
                </a:solidFill>
                <a:latin typeface="Arial" pitchFamily="34" charset="0"/>
                <a:cs typeface="Arial" pitchFamily="34" charset="0"/>
              </a:rPr>
              <a:t>7.</a:t>
            </a:r>
            <a:r>
              <a:rPr lang="pt-BR" sz="1900" b="0" dirty="0" smtClean="0">
                <a:solidFill>
                  <a:srgbClr val="FFC000"/>
                </a:solidFill>
                <a:latin typeface="Arial" pitchFamily="34" charset="0"/>
                <a:cs typeface="Arial" pitchFamily="34" charset="0"/>
              </a:rPr>
              <a:t> Após o preenchimento da ficha de inscrição, pegar com o ponto de Cultura a assinatura de seu representante na carta de anuência – anexo 2 do edital;</a:t>
            </a:r>
          </a:p>
          <a:p>
            <a:pPr marL="0" lvl="0" indent="0" algn="just">
              <a:spcBef>
                <a:spcPts val="0"/>
              </a:spcBef>
              <a:buNone/>
            </a:pPr>
            <a:endParaRPr lang="pt-BR" sz="1900" b="0" dirty="0" smtClean="0">
              <a:solidFill>
                <a:srgbClr val="FFC000"/>
              </a:solidFill>
              <a:latin typeface="Arial" pitchFamily="34" charset="0"/>
              <a:cs typeface="Arial" pitchFamily="34" charset="0"/>
            </a:endParaRPr>
          </a:p>
          <a:p>
            <a:pPr marL="0" lvl="0" indent="0" algn="just">
              <a:spcBef>
                <a:spcPts val="0"/>
              </a:spcBef>
              <a:buNone/>
            </a:pPr>
            <a:r>
              <a:rPr lang="pt-BR" sz="1900" dirty="0" smtClean="0">
                <a:solidFill>
                  <a:srgbClr val="FFC000"/>
                </a:solidFill>
                <a:latin typeface="Arial" pitchFamily="34" charset="0"/>
                <a:cs typeface="Arial" pitchFamily="34" charset="0"/>
              </a:rPr>
              <a:t>8.</a:t>
            </a:r>
            <a:r>
              <a:rPr lang="pt-BR" sz="1900" b="0" dirty="0" smtClean="0">
                <a:solidFill>
                  <a:srgbClr val="FFC000"/>
                </a:solidFill>
                <a:latin typeface="Arial" pitchFamily="34" charset="0"/>
                <a:cs typeface="Arial" pitchFamily="34" charset="0"/>
              </a:rPr>
              <a:t> Ao conseguir a carta de anuência do Ponto de Cultura, é necessário elaborar seu projeto.  O Centro de Programas Integrados/Funarte disponibiliza, nos anexos 5A e 5B, dependendo da categoria em que o proponente se inscrever, um guia de elaboração de projetos, conforme as necessidades do edital para avaliação. O proponente pode utilizar este guia para montar seu projeto;</a:t>
            </a:r>
          </a:p>
          <a:p>
            <a:pPr marL="0" lvl="0" indent="0" algn="just">
              <a:spcBef>
                <a:spcPts val="0"/>
              </a:spcBef>
              <a:buNone/>
            </a:pPr>
            <a:endParaRPr lang="pt-BR" sz="1900" b="0" dirty="0" smtClean="0">
              <a:solidFill>
                <a:srgbClr val="FFC000"/>
              </a:solidFill>
              <a:latin typeface="Arial" pitchFamily="34" charset="0"/>
              <a:cs typeface="Arial" pitchFamily="34" charset="0"/>
            </a:endParaRPr>
          </a:p>
          <a:p>
            <a:pPr marL="0" lvl="0" indent="0" algn="just">
              <a:spcBef>
                <a:spcPts val="0"/>
              </a:spcBef>
              <a:buNone/>
            </a:pPr>
            <a:r>
              <a:rPr lang="pt-BR" sz="1900" dirty="0" smtClean="0">
                <a:solidFill>
                  <a:srgbClr val="FFC000"/>
                </a:solidFill>
                <a:latin typeface="Arial" pitchFamily="34" charset="0"/>
                <a:cs typeface="Arial" pitchFamily="34" charset="0"/>
              </a:rPr>
              <a:t>9.</a:t>
            </a:r>
            <a:r>
              <a:rPr lang="pt-BR" sz="1900" b="0" dirty="0" smtClean="0">
                <a:solidFill>
                  <a:srgbClr val="FFC000"/>
                </a:solidFill>
                <a:latin typeface="Arial" pitchFamily="34" charset="0"/>
                <a:cs typeface="Arial" pitchFamily="34" charset="0"/>
              </a:rPr>
              <a:t> Caso o proponente tenha dúvidas sobre alguns conceitos encontrados no edital, poderá consultar o Anexo 6 “Perguntas Frequentes”. Se a dúvida sobre seu processo de inscrição ainda persistir, entre em contato através do </a:t>
            </a:r>
            <a:r>
              <a:rPr lang="pt-BR" sz="1900" b="0" dirty="0" err="1" smtClean="0">
                <a:solidFill>
                  <a:srgbClr val="FFC000"/>
                </a:solidFill>
                <a:latin typeface="Arial" pitchFamily="34" charset="0"/>
                <a:cs typeface="Arial" pitchFamily="34" charset="0"/>
              </a:rPr>
              <a:t>email</a:t>
            </a:r>
            <a:r>
              <a:rPr lang="pt-BR" sz="1900" b="0" dirty="0" smtClean="0">
                <a:solidFill>
                  <a:srgbClr val="FFC000"/>
                </a:solidFill>
                <a:latin typeface="Arial" pitchFamily="34" charset="0"/>
                <a:cs typeface="Arial" pitchFamily="34" charset="0"/>
              </a:rPr>
              <a:t>: </a:t>
            </a:r>
            <a:r>
              <a:rPr lang="pt-BR" sz="1900" b="0" u="sng" dirty="0" smtClean="0">
                <a:solidFill>
                  <a:srgbClr val="FFC000"/>
                </a:solidFill>
                <a:latin typeface="Arial" pitchFamily="34" charset="0"/>
                <a:cs typeface="Arial" pitchFamily="34" charset="0"/>
              </a:rPr>
              <a:t>cepin@funarte.gov.br</a:t>
            </a:r>
            <a:r>
              <a:rPr lang="pt-BR" sz="1900" b="0" dirty="0" smtClean="0">
                <a:solidFill>
                  <a:srgbClr val="FFC000"/>
                </a:solidFill>
                <a:latin typeface="Arial" pitchFamily="34" charset="0"/>
                <a:cs typeface="Arial" pitchFamily="34" charset="0"/>
              </a:rPr>
              <a:t>.</a:t>
            </a:r>
          </a:p>
          <a:p>
            <a:pPr marL="0" lvl="0" indent="0" algn="just">
              <a:spcBef>
                <a:spcPts val="0"/>
              </a:spcBef>
              <a:buNone/>
            </a:pPr>
            <a:endParaRPr lang="pt-BR" sz="1900" b="0" dirty="0" smtClean="0">
              <a:solidFill>
                <a:srgbClr val="FFC000"/>
              </a:solidFill>
              <a:latin typeface="Arial" pitchFamily="34" charset="0"/>
              <a:cs typeface="Arial" pitchFamily="34" charset="0"/>
            </a:endParaRPr>
          </a:p>
          <a:p>
            <a:pPr marL="0" lvl="0" indent="0" algn="just">
              <a:spcBef>
                <a:spcPts val="0"/>
              </a:spcBef>
              <a:buNone/>
            </a:pPr>
            <a:r>
              <a:rPr lang="pt-BR" sz="1900" dirty="0" smtClean="0">
                <a:solidFill>
                  <a:srgbClr val="FFC000"/>
                </a:solidFill>
                <a:latin typeface="Arial" pitchFamily="34" charset="0"/>
                <a:cs typeface="Arial" pitchFamily="34" charset="0"/>
              </a:rPr>
              <a:t>10.</a:t>
            </a:r>
            <a:r>
              <a:rPr lang="pt-BR" sz="1900" b="0" dirty="0" smtClean="0">
                <a:solidFill>
                  <a:srgbClr val="FFC000"/>
                </a:solidFill>
                <a:latin typeface="Arial" pitchFamily="34" charset="0"/>
                <a:cs typeface="Arial" pitchFamily="34" charset="0"/>
              </a:rPr>
              <a:t> Junte todos os documentos, como orientado pelo edital, envie pelos correios e acompanhe pelo site da Funarte as etapas da seleção conforme cronograma no Anexo 8.</a:t>
            </a:r>
          </a:p>
          <a:p>
            <a:pPr marL="0" indent="0">
              <a:buNone/>
            </a:pPr>
            <a:endParaRPr lang="pt-BR" sz="1700" dirty="0">
              <a:solidFill>
                <a:srgbClr val="FFC000"/>
              </a:solidFill>
            </a:endParaRPr>
          </a:p>
        </p:txBody>
      </p:sp>
      <p:pic>
        <p:nvPicPr>
          <p:cNvPr id="7" name="Image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2326192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556792"/>
            <a:ext cx="8784976" cy="5544616"/>
          </a:xfrm>
        </p:spPr>
        <p:txBody>
          <a:bodyPr>
            <a:noAutofit/>
          </a:bodyPr>
          <a:lstStyle/>
          <a:p>
            <a:pPr marL="0" indent="0" algn="just">
              <a:lnSpc>
                <a:spcPct val="120000"/>
              </a:lnSpc>
              <a:spcBef>
                <a:spcPts val="0"/>
              </a:spcBef>
              <a:buNone/>
            </a:pPr>
            <a:r>
              <a:rPr lang="pt-BR" sz="1700" b="1" dirty="0" smtClean="0">
                <a:solidFill>
                  <a:srgbClr val="FFC000"/>
                </a:solidFill>
                <a:latin typeface="Arial" pitchFamily="34" charset="0"/>
                <a:cs typeface="Arial" pitchFamily="34" charset="0"/>
              </a:rPr>
              <a:t>Processo de seleção</a:t>
            </a:r>
          </a:p>
          <a:p>
            <a:pPr marL="0" indent="0" algn="just">
              <a:lnSpc>
                <a:spcPct val="120000"/>
              </a:lnSpc>
              <a:spcBef>
                <a:spcPts val="0"/>
              </a:spcBef>
              <a:buNone/>
            </a:pPr>
            <a:r>
              <a:rPr lang="pt-BR" sz="1700" b="0" dirty="0" smtClean="0">
                <a:solidFill>
                  <a:srgbClr val="FFC000"/>
                </a:solidFill>
                <a:latin typeface="Arial" pitchFamily="34" charset="0"/>
                <a:cs typeface="Arial" pitchFamily="34" charset="0"/>
              </a:rPr>
              <a:t>Os </a:t>
            </a:r>
            <a:r>
              <a:rPr lang="pt-BR" sz="1700" b="0" dirty="0">
                <a:solidFill>
                  <a:srgbClr val="FFC000"/>
                </a:solidFill>
                <a:latin typeface="Arial" pitchFamily="34" charset="0"/>
                <a:cs typeface="Arial" pitchFamily="34" charset="0"/>
              </a:rPr>
              <a:t>projetos inscritos e os respectivos proponentes serão avaliados em 3 (três) etapas</a:t>
            </a:r>
            <a:r>
              <a:rPr lang="pt-BR" sz="1700" b="0" dirty="0" smtClean="0">
                <a:solidFill>
                  <a:srgbClr val="FFC000"/>
                </a:solidFill>
                <a:latin typeface="Arial" pitchFamily="34" charset="0"/>
                <a:cs typeface="Arial" pitchFamily="34" charset="0"/>
              </a:rPr>
              <a:t>:</a:t>
            </a:r>
          </a:p>
          <a:p>
            <a:pPr marL="0" indent="0" algn="just">
              <a:lnSpc>
                <a:spcPct val="120000"/>
              </a:lnSpc>
              <a:spcBef>
                <a:spcPts val="0"/>
              </a:spcBef>
              <a:buNone/>
            </a:pPr>
            <a:endParaRPr lang="pt-BR" sz="1700" b="0" dirty="0" smtClean="0">
              <a:solidFill>
                <a:srgbClr val="FFC000"/>
              </a:solidFill>
              <a:effectLst/>
              <a:latin typeface="Arial" pitchFamily="34" charset="0"/>
              <a:cs typeface="Arial" pitchFamily="34" charset="0"/>
            </a:endParaRPr>
          </a:p>
          <a:p>
            <a:pPr marL="0" lvl="0" indent="0" algn="just">
              <a:lnSpc>
                <a:spcPct val="120000"/>
              </a:lnSpc>
              <a:spcBef>
                <a:spcPts val="0"/>
              </a:spcBef>
              <a:buNone/>
            </a:pPr>
            <a:r>
              <a:rPr lang="pt-BR" sz="1700" b="0" i="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Etapa </a:t>
            </a:r>
            <a:r>
              <a:rPr lang="pt-BR" sz="1700" b="0" i="1" dirty="0">
                <a:solidFill>
                  <a:srgbClr val="FFC000"/>
                </a:solidFill>
                <a:effectLst>
                  <a:outerShdw blurRad="38100" dist="38100" dir="2700000" algn="tl">
                    <a:srgbClr val="000000">
                      <a:alpha val="43137"/>
                    </a:srgbClr>
                  </a:outerShdw>
                </a:effectLst>
                <a:latin typeface="Arial" pitchFamily="34" charset="0"/>
                <a:cs typeface="Arial" pitchFamily="34" charset="0"/>
              </a:rPr>
              <a:t>1</a:t>
            </a:r>
            <a:r>
              <a:rPr lang="pt-BR" sz="1700" b="0" dirty="0">
                <a:solidFill>
                  <a:srgbClr val="FFC000"/>
                </a:solidFill>
                <a:latin typeface="Arial" pitchFamily="34" charset="0"/>
                <a:cs typeface="Arial" pitchFamily="34" charset="0"/>
              </a:rPr>
              <a:t> - Da habilitação dos projetos - triagem, de caráter eliminatório</a:t>
            </a:r>
            <a:r>
              <a:rPr lang="pt-BR" sz="1700" b="0" dirty="0" smtClean="0">
                <a:solidFill>
                  <a:srgbClr val="FFC000"/>
                </a:solidFill>
                <a:latin typeface="Arial" pitchFamily="34" charset="0"/>
                <a:cs typeface="Arial" pitchFamily="34" charset="0"/>
              </a:rPr>
              <a:t>, </a:t>
            </a:r>
            <a:r>
              <a:rPr lang="pt-BR" sz="1700" b="0" dirty="0">
                <a:solidFill>
                  <a:srgbClr val="FFC000"/>
                </a:solidFill>
                <a:latin typeface="Arial" pitchFamily="34" charset="0"/>
                <a:cs typeface="Arial" pitchFamily="34" charset="0"/>
              </a:rPr>
              <a:t>com o objetivo de verificar se o proponente cumpre as exigências previstas neste Edital para </a:t>
            </a:r>
            <a:r>
              <a:rPr lang="pt-BR" sz="1700" b="0" dirty="0" smtClean="0">
                <a:solidFill>
                  <a:srgbClr val="FFC000"/>
                </a:solidFill>
                <a:latin typeface="Arial" pitchFamily="34" charset="0"/>
                <a:cs typeface="Arial" pitchFamily="34" charset="0"/>
              </a:rPr>
              <a:t>inscrição.</a:t>
            </a:r>
          </a:p>
          <a:p>
            <a:pPr marL="0" lvl="0" indent="0" algn="just">
              <a:lnSpc>
                <a:spcPct val="120000"/>
              </a:lnSpc>
              <a:spcBef>
                <a:spcPts val="0"/>
              </a:spcBef>
              <a:buNone/>
            </a:pPr>
            <a:endParaRPr lang="pt-BR" sz="1700" b="0" dirty="0" smtClean="0">
              <a:solidFill>
                <a:srgbClr val="FFC000"/>
              </a:solidFill>
              <a:latin typeface="Arial" pitchFamily="34" charset="0"/>
              <a:cs typeface="Arial" pitchFamily="34" charset="0"/>
            </a:endParaRPr>
          </a:p>
          <a:p>
            <a:pPr marL="0" lvl="0" indent="0" algn="just">
              <a:lnSpc>
                <a:spcPct val="120000"/>
              </a:lnSpc>
              <a:spcBef>
                <a:spcPts val="0"/>
              </a:spcBef>
              <a:buNone/>
            </a:pPr>
            <a:r>
              <a:rPr lang="pt-BR" sz="1700" b="0" dirty="0" smtClean="0">
                <a:solidFill>
                  <a:srgbClr val="FFC000"/>
                </a:solidFill>
                <a:latin typeface="Arial" pitchFamily="34" charset="0"/>
                <a:cs typeface="Arial" pitchFamily="34" charset="0"/>
              </a:rPr>
              <a:t>Sobre o recurso </a:t>
            </a:r>
            <a:r>
              <a:rPr lang="pt-BR" sz="1700" b="0" dirty="0">
                <a:solidFill>
                  <a:srgbClr val="FFC000"/>
                </a:solidFill>
                <a:latin typeface="Arial" pitchFamily="34" charset="0"/>
                <a:cs typeface="Arial" pitchFamily="34" charset="0"/>
              </a:rPr>
              <a:t>da etapa </a:t>
            </a:r>
            <a:r>
              <a:rPr lang="pt-BR" sz="1700" b="0" dirty="0" smtClean="0">
                <a:solidFill>
                  <a:srgbClr val="FFC000"/>
                </a:solidFill>
                <a:latin typeface="Arial" pitchFamily="34" charset="0"/>
                <a:cs typeface="Arial" pitchFamily="34" charset="0"/>
              </a:rPr>
              <a:t>1:</a:t>
            </a:r>
            <a:endParaRPr lang="pt-BR" sz="1700" b="0" dirty="0">
              <a:solidFill>
                <a:srgbClr val="FFC000"/>
              </a:solidFill>
              <a:latin typeface="Arial" pitchFamily="34" charset="0"/>
              <a:cs typeface="Arial" pitchFamily="34" charset="0"/>
            </a:endParaRPr>
          </a:p>
          <a:p>
            <a:pPr marL="0" lvl="0" indent="0" algn="just">
              <a:lnSpc>
                <a:spcPct val="120000"/>
              </a:lnSpc>
              <a:spcBef>
                <a:spcPts val="0"/>
              </a:spcBef>
              <a:buNone/>
            </a:pPr>
            <a:r>
              <a:rPr lang="pt-BR" sz="1700" b="0" dirty="0" smtClean="0">
                <a:solidFill>
                  <a:srgbClr val="FFC000"/>
                </a:solidFill>
                <a:latin typeface="Arial" pitchFamily="34" charset="0"/>
                <a:cs typeface="Arial" pitchFamily="34" charset="0"/>
              </a:rPr>
              <a:t>. Ao final da triagem, será divulgada lista de todos os inscritos e sua situação: habilitado ou inabilitado. O proponente poderá solicitar recurso para que sua situação seja revista. </a:t>
            </a:r>
          </a:p>
          <a:p>
            <a:pPr marL="0" lvl="0" indent="0" algn="just">
              <a:lnSpc>
                <a:spcPct val="120000"/>
              </a:lnSpc>
              <a:spcBef>
                <a:spcPts val="0"/>
              </a:spcBef>
              <a:buNone/>
            </a:pPr>
            <a:r>
              <a:rPr lang="pt-BR" sz="1700" b="0" dirty="0" smtClean="0">
                <a:solidFill>
                  <a:srgbClr val="FFC000"/>
                </a:solidFill>
                <a:latin typeface="Arial" pitchFamily="34" charset="0"/>
                <a:cs typeface="Arial" pitchFamily="34" charset="0"/>
              </a:rPr>
              <a:t>O pedido de recurso deverá ser feito </a:t>
            </a:r>
            <a:r>
              <a:rPr lang="pt-BR" sz="1700" b="0" dirty="0">
                <a:solidFill>
                  <a:srgbClr val="FFC000"/>
                </a:solidFill>
                <a:latin typeface="Arial" pitchFamily="34" charset="0"/>
                <a:cs typeface="Arial" pitchFamily="34" charset="0"/>
              </a:rPr>
              <a:t>no prazo de até 2 (dois) dias úteis, após publicação da lista de inscrições habilitadas e </a:t>
            </a:r>
            <a:r>
              <a:rPr lang="pt-BR" sz="1700" b="0" dirty="0" smtClean="0">
                <a:solidFill>
                  <a:srgbClr val="FFC000"/>
                </a:solidFill>
                <a:latin typeface="Arial" pitchFamily="34" charset="0"/>
                <a:cs typeface="Arial" pitchFamily="34" charset="0"/>
              </a:rPr>
              <a:t>inabilitadas.</a:t>
            </a:r>
          </a:p>
          <a:p>
            <a:pPr marL="0" lvl="0" indent="0" algn="just">
              <a:lnSpc>
                <a:spcPct val="120000"/>
              </a:lnSpc>
              <a:spcBef>
                <a:spcPts val="0"/>
              </a:spcBef>
              <a:buNone/>
            </a:pPr>
            <a:r>
              <a:rPr lang="pt-BR" sz="1700" b="0" dirty="0" smtClean="0">
                <a:solidFill>
                  <a:srgbClr val="FFC000"/>
                </a:solidFill>
                <a:latin typeface="Arial" pitchFamily="34" charset="0"/>
                <a:cs typeface="Arial" pitchFamily="34" charset="0"/>
              </a:rPr>
              <a:t>. O </a:t>
            </a:r>
            <a:r>
              <a:rPr lang="pt-BR" sz="1700" b="0" dirty="0">
                <a:solidFill>
                  <a:srgbClr val="FFC000"/>
                </a:solidFill>
                <a:latin typeface="Arial" pitchFamily="34" charset="0"/>
                <a:cs typeface="Arial" pitchFamily="34" charset="0"/>
              </a:rPr>
              <a:t>recurso só poderá </a:t>
            </a:r>
            <a:r>
              <a:rPr lang="pt-BR" sz="1700" b="0" dirty="0" smtClean="0">
                <a:solidFill>
                  <a:srgbClr val="FFC000"/>
                </a:solidFill>
                <a:latin typeface="Arial" pitchFamily="34" charset="0"/>
                <a:cs typeface="Arial" pitchFamily="34" charset="0"/>
              </a:rPr>
              <a:t>ser feito pelo endereço </a:t>
            </a:r>
            <a:r>
              <a:rPr lang="pt-BR" sz="1700" b="0" u="sng" dirty="0" smtClean="0">
                <a:solidFill>
                  <a:srgbClr val="FFC000"/>
                </a:solidFill>
                <a:latin typeface="Arial" pitchFamily="34" charset="0"/>
                <a:cs typeface="Arial" pitchFamily="34" charset="0"/>
              </a:rPr>
              <a:t>interacoesesteticas@funarte.gov.br</a:t>
            </a:r>
            <a:r>
              <a:rPr lang="pt-BR" sz="1700" b="0" dirty="0" smtClean="0">
                <a:solidFill>
                  <a:srgbClr val="FFC000"/>
                </a:solidFill>
                <a:latin typeface="Arial" pitchFamily="34" charset="0"/>
                <a:cs typeface="Arial" pitchFamily="34" charset="0"/>
              </a:rPr>
              <a:t>, identificando no assunto “Recurso Etapa 1”, </a:t>
            </a:r>
            <a:r>
              <a:rPr lang="pt-BR" sz="1700" b="0" dirty="0">
                <a:solidFill>
                  <a:srgbClr val="FFC000"/>
                </a:solidFill>
                <a:latin typeface="Arial" pitchFamily="34" charset="0"/>
                <a:cs typeface="Arial" pitchFamily="34" charset="0"/>
              </a:rPr>
              <a:t>através do formulário de recursos, disponível no site </a:t>
            </a:r>
            <a:r>
              <a:rPr lang="pt-BR" sz="1700" b="0" u="sng" dirty="0">
                <a:solidFill>
                  <a:srgbClr val="FFC000"/>
                </a:solidFill>
                <a:latin typeface="Arial" pitchFamily="34" charset="0"/>
                <a:cs typeface="Arial" pitchFamily="34" charset="0"/>
              </a:rPr>
              <a:t>www.funarte.gov.br (Anexo</a:t>
            </a:r>
            <a:r>
              <a:rPr lang="pt-BR" sz="1700" b="0" dirty="0">
                <a:solidFill>
                  <a:srgbClr val="FFC000"/>
                </a:solidFill>
                <a:latin typeface="Arial" pitchFamily="34" charset="0"/>
                <a:cs typeface="Arial" pitchFamily="34" charset="0"/>
              </a:rPr>
              <a:t> </a:t>
            </a:r>
            <a:r>
              <a:rPr lang="pt-BR" sz="1700" b="0" dirty="0" smtClean="0">
                <a:solidFill>
                  <a:srgbClr val="FFC000"/>
                </a:solidFill>
                <a:latin typeface="Arial" pitchFamily="34" charset="0"/>
                <a:cs typeface="Arial" pitchFamily="34" charset="0"/>
              </a:rPr>
              <a:t>03).</a:t>
            </a:r>
          </a:p>
          <a:p>
            <a:pPr marL="0" lvl="0" indent="0" algn="just">
              <a:lnSpc>
                <a:spcPct val="120000"/>
              </a:lnSpc>
              <a:spcBef>
                <a:spcPts val="0"/>
              </a:spcBef>
              <a:buNone/>
            </a:pPr>
            <a:r>
              <a:rPr lang="pt-BR" sz="1700" b="0" dirty="0" smtClean="0">
                <a:solidFill>
                  <a:srgbClr val="FFC000"/>
                </a:solidFill>
                <a:latin typeface="Arial" pitchFamily="34" charset="0"/>
                <a:cs typeface="Arial" pitchFamily="34" charset="0"/>
              </a:rPr>
              <a:t>. Os </a:t>
            </a:r>
            <a:r>
              <a:rPr lang="pt-BR" sz="1700" b="0" dirty="0">
                <a:solidFill>
                  <a:srgbClr val="FFC000"/>
                </a:solidFill>
                <a:latin typeface="Arial" pitchFamily="34" charset="0"/>
                <a:cs typeface="Arial" pitchFamily="34" charset="0"/>
              </a:rPr>
              <a:t>recursos </a:t>
            </a:r>
            <a:r>
              <a:rPr lang="pt-BR" sz="1700" b="0" dirty="0" smtClean="0">
                <a:solidFill>
                  <a:srgbClr val="FFC000"/>
                </a:solidFill>
                <a:latin typeface="Arial" pitchFamily="34" charset="0"/>
                <a:cs typeface="Arial" pitchFamily="34" charset="0"/>
              </a:rPr>
              <a:t>desta etapa serão julgados </a:t>
            </a:r>
            <a:r>
              <a:rPr lang="pt-BR" sz="1700" b="0" dirty="0">
                <a:solidFill>
                  <a:srgbClr val="FFC000"/>
                </a:solidFill>
                <a:latin typeface="Arial" pitchFamily="34" charset="0"/>
                <a:cs typeface="Arial" pitchFamily="34" charset="0"/>
              </a:rPr>
              <a:t>no prazo de até 10 (dez) dias </a:t>
            </a:r>
            <a:r>
              <a:rPr lang="pt-BR" sz="1700" b="0" dirty="0" smtClean="0">
                <a:solidFill>
                  <a:srgbClr val="FFC000"/>
                </a:solidFill>
                <a:latin typeface="Arial" pitchFamily="34" charset="0"/>
                <a:cs typeface="Arial" pitchFamily="34" charset="0"/>
              </a:rPr>
              <a:t>corridos. </a:t>
            </a:r>
          </a:p>
        </p:txBody>
      </p:sp>
      <p:pic>
        <p:nvPicPr>
          <p:cNvPr id="7" name="Image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12716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456184"/>
            <a:ext cx="8784976" cy="4997152"/>
          </a:xfrm>
        </p:spPr>
        <p:txBody>
          <a:bodyPr/>
          <a:lstStyle/>
          <a:p>
            <a:pPr marL="0" lvl="0" indent="0" algn="just">
              <a:buNone/>
            </a:pPr>
            <a:r>
              <a:rPr lang="pt-BR" sz="1700" b="0" i="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Etapa 2</a:t>
            </a:r>
            <a:r>
              <a:rPr lang="pt-BR" sz="1700" b="0" dirty="0" smtClean="0">
                <a:solidFill>
                  <a:srgbClr val="FFC000"/>
                </a:solidFill>
                <a:latin typeface="Arial" pitchFamily="34" charset="0"/>
                <a:cs typeface="Arial" pitchFamily="34" charset="0"/>
              </a:rPr>
              <a:t> - Da avaliação da Comissão de Seleção– avaliação de todos os projetos habilitados na etapa 1, de caráter classificatório, segundo os critérios previstos neste Edital.</a:t>
            </a:r>
          </a:p>
          <a:p>
            <a:pPr marL="0" lvl="0" indent="0" algn="just">
              <a:buNone/>
            </a:pPr>
            <a:r>
              <a:rPr lang="pt-BR" sz="1700" b="0" dirty="0" smtClean="0">
                <a:solidFill>
                  <a:srgbClr val="FFC000"/>
                </a:solidFill>
                <a:latin typeface="Arial" pitchFamily="34" charset="0"/>
                <a:cs typeface="Arial" pitchFamily="34" charset="0"/>
              </a:rPr>
              <a:t>Critérios de seleção a serem utilizados pela Comissão avaliadora:</a:t>
            </a:r>
          </a:p>
          <a:p>
            <a:pPr marL="0" lvl="0" indent="0" algn="just">
              <a:buNone/>
            </a:pPr>
            <a:endParaRPr lang="pt-BR" sz="1700" b="0" dirty="0" smtClean="0">
              <a:solidFill>
                <a:srgbClr val="FFC000"/>
              </a:solidFill>
              <a:latin typeface="Arial" pitchFamily="34" charset="0"/>
              <a:cs typeface="Arial" pitchFamily="34" charset="0"/>
            </a:endParaRPr>
          </a:p>
          <a:p>
            <a:pPr marL="0" lvl="0" indent="0" algn="just">
              <a:buNone/>
            </a:pPr>
            <a:r>
              <a:rPr lang="pt-BR" sz="1700" b="0" i="1" dirty="0" smtClean="0">
                <a:solidFill>
                  <a:srgbClr val="FFC000"/>
                </a:solidFill>
                <a:latin typeface="Arial" pitchFamily="34" charset="0"/>
                <a:cs typeface="Arial" pitchFamily="34" charset="0"/>
              </a:rPr>
              <a:t>Categoria Criação e Experimentação</a:t>
            </a:r>
          </a:p>
          <a:p>
            <a:pPr marL="0" lvl="0" indent="0" algn="just">
              <a:buNone/>
            </a:pPr>
            <a:endParaRPr lang="pt-BR" dirty="0" smtClean="0">
              <a:solidFill>
                <a:srgbClr val="FFC000"/>
              </a:solidFill>
            </a:endParaRPr>
          </a:p>
          <a:p>
            <a:pPr lvl="0" algn="just"/>
            <a:endParaRPr lang="pt-BR" sz="6600" dirty="0" smtClean="0">
              <a:solidFill>
                <a:srgbClr val="FFC000"/>
              </a:solidFill>
            </a:endParaRPr>
          </a:p>
        </p:txBody>
      </p:sp>
      <p:graphicFrame>
        <p:nvGraphicFramePr>
          <p:cNvPr id="5" name="Tabela 4"/>
          <p:cNvGraphicFramePr>
            <a:graphicFrameLocks noGrp="1"/>
          </p:cNvGraphicFramePr>
          <p:nvPr>
            <p:extLst>
              <p:ext uri="{D42A27DB-BD31-4B8C-83A1-F6EECF244321}">
                <p14:modId xmlns:p14="http://schemas.microsoft.com/office/powerpoint/2010/main" xmlns="" val="3639464312"/>
              </p:ext>
            </p:extLst>
          </p:nvPr>
        </p:nvGraphicFramePr>
        <p:xfrm>
          <a:off x="395536" y="3378696"/>
          <a:ext cx="8424936" cy="3074640"/>
        </p:xfrm>
        <a:graphic>
          <a:graphicData uri="http://schemas.openxmlformats.org/drawingml/2006/table">
            <a:tbl>
              <a:tblPr firstRow="1" firstCol="1" lastRow="1" lastCol="1" bandRow="1" bandCol="1">
                <a:tableStyleId>{5C22544A-7EE6-4342-B048-85BDC9FD1C3A}</a:tableStyleId>
              </a:tblPr>
              <a:tblGrid>
                <a:gridCol w="6645212"/>
                <a:gridCol w="1779724"/>
              </a:tblGrid>
              <a:tr h="240027">
                <a:tc>
                  <a:txBody>
                    <a:bodyPr/>
                    <a:lstStyle/>
                    <a:p>
                      <a:pPr algn="just">
                        <a:lnSpc>
                          <a:spcPct val="100000"/>
                        </a:lnSpc>
                        <a:spcAft>
                          <a:spcPts val="0"/>
                        </a:spcAft>
                      </a:pPr>
                      <a:r>
                        <a:rPr lang="pt-BR" sz="1500" b="1" dirty="0">
                          <a:solidFill>
                            <a:schemeClr val="accent4">
                              <a:lumMod val="75000"/>
                            </a:schemeClr>
                          </a:solidFill>
                          <a:effectLst/>
                          <a:latin typeface="Arial" pitchFamily="34" charset="0"/>
                          <a:cs typeface="Arial" pitchFamily="34" charset="0"/>
                        </a:rPr>
                        <a:t>CRITÉRIOS</a:t>
                      </a:r>
                      <a:endParaRPr lang="pt-BR" sz="1500" b="1"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c>
                  <a:txBody>
                    <a:bodyPr/>
                    <a:lstStyle/>
                    <a:p>
                      <a:pPr algn="just">
                        <a:lnSpc>
                          <a:spcPct val="100000"/>
                        </a:lnSpc>
                        <a:spcAft>
                          <a:spcPts val="0"/>
                        </a:spcAft>
                      </a:pPr>
                      <a:r>
                        <a:rPr lang="pt-BR" sz="1500" b="1" dirty="0">
                          <a:solidFill>
                            <a:schemeClr val="accent4">
                              <a:lumMod val="75000"/>
                            </a:schemeClr>
                          </a:solidFill>
                          <a:effectLst/>
                          <a:latin typeface="Arial" pitchFamily="34" charset="0"/>
                          <a:cs typeface="Arial" pitchFamily="34" charset="0"/>
                        </a:rPr>
                        <a:t>PONTUAÇÃO</a:t>
                      </a:r>
                      <a:endParaRPr lang="pt-BR" sz="1500" b="1"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r>
              <a:tr h="480053">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Criatividade e inovação – originalidade das ações e busca de novas práticas e relações no campo cultural</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0 a 25</a:t>
                      </a:r>
                    </a:p>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 </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r>
              <a:tr h="240027">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Metodologia – organização, planejamento e método de execução do projeto</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c>
                  <a:txBody>
                    <a:bodyPr/>
                    <a:lstStyle/>
                    <a:p>
                      <a:pPr algn="just">
                        <a:lnSpc>
                          <a:spcPct val="100000"/>
                        </a:lnSpc>
                        <a:spcAft>
                          <a:spcPts val="0"/>
                        </a:spcAft>
                      </a:pPr>
                      <a:r>
                        <a:rPr lang="pt-BR" sz="1500" b="0">
                          <a:solidFill>
                            <a:schemeClr val="accent4">
                              <a:lumMod val="75000"/>
                            </a:schemeClr>
                          </a:solidFill>
                          <a:effectLst/>
                          <a:latin typeface="Arial" pitchFamily="34" charset="0"/>
                          <a:cs typeface="Arial" pitchFamily="34" charset="0"/>
                        </a:rPr>
                        <a:t>0 a 10</a:t>
                      </a:r>
                      <a:endParaRPr lang="pt-BR" sz="1500" b="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r>
              <a:tr h="720080">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Impacto social da proposta – quantitativo (estimativa de número de pessoas beneficiadas) e qualitativo (características socioeconômicas da população beneficiada; duração e profundidade das ações de fruição, sensibilização, capacitação ou formação)</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0 a 20</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r>
              <a:tr h="480053">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Contribuição cultural e estética </a:t>
                      </a:r>
                      <a:r>
                        <a:rPr lang="pt-BR" sz="1500" b="0" dirty="0" smtClean="0">
                          <a:solidFill>
                            <a:schemeClr val="accent4">
                              <a:lumMod val="75000"/>
                            </a:schemeClr>
                          </a:solidFill>
                          <a:effectLst/>
                          <a:latin typeface="Arial" pitchFamily="34" charset="0"/>
                          <a:cs typeface="Arial" pitchFamily="34" charset="0"/>
                        </a:rPr>
                        <a:t>– </a:t>
                      </a:r>
                      <a:r>
                        <a:rPr lang="pt-BR" sz="1500" b="0" dirty="0">
                          <a:solidFill>
                            <a:schemeClr val="accent4">
                              <a:lumMod val="75000"/>
                            </a:schemeClr>
                          </a:solidFill>
                          <a:effectLst/>
                          <a:latin typeface="Arial" pitchFamily="34" charset="0"/>
                          <a:cs typeface="Arial" pitchFamily="34" charset="0"/>
                        </a:rPr>
                        <a:t>valor simbólico da experiência proporcionada pelo projeto para o artista e para a comunidade</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0 a 25</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r>
              <a:tr h="480053">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Sustentabilidade – capacidade da proposta de se articular com outras redes, criando práticas e oportunidades sustentáveis no campo da arte e da cultura</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0 a 20</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r>
              <a:tr h="240027">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TOTAL</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0 a 100 pontos</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r>
            </a:tbl>
          </a:graphicData>
        </a:graphic>
      </p:graphicFrame>
      <p:pic>
        <p:nvPicPr>
          <p:cNvPr id="8" name="Imagem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3157449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268760"/>
            <a:ext cx="8373616" cy="5472608"/>
          </a:xfrm>
        </p:spPr>
        <p:txBody>
          <a:bodyPr>
            <a:normAutofit fontScale="47500" lnSpcReduction="20000"/>
          </a:bodyPr>
          <a:lstStyle/>
          <a:p>
            <a:pPr marL="0" indent="0">
              <a:buNone/>
            </a:pPr>
            <a:endParaRPr lang="pt-BR" sz="3700" b="0" i="1" dirty="0" smtClean="0">
              <a:solidFill>
                <a:srgbClr val="FFC000"/>
              </a:solidFill>
              <a:latin typeface="Arial" pitchFamily="34" charset="0"/>
              <a:cs typeface="Arial" pitchFamily="34" charset="0"/>
            </a:endParaRPr>
          </a:p>
          <a:p>
            <a:pPr marL="0" indent="0">
              <a:buNone/>
            </a:pPr>
            <a:r>
              <a:rPr lang="pt-BR" sz="3700" b="0" i="1" dirty="0" smtClean="0">
                <a:solidFill>
                  <a:srgbClr val="FFC000"/>
                </a:solidFill>
                <a:latin typeface="Arial" pitchFamily="34" charset="0"/>
                <a:cs typeface="Arial" pitchFamily="34" charset="0"/>
              </a:rPr>
              <a:t>Categoria Continuidade</a:t>
            </a:r>
          </a:p>
          <a:p>
            <a:pPr marL="0" indent="0">
              <a:buNone/>
            </a:pPr>
            <a:endParaRPr lang="pt-BR" i="1" dirty="0">
              <a:solidFill>
                <a:srgbClr val="FFC000"/>
              </a:solidFill>
              <a:latin typeface="Arial" pitchFamily="34" charset="0"/>
              <a:cs typeface="Arial" pitchFamily="34" charset="0"/>
            </a:endParaRPr>
          </a:p>
          <a:p>
            <a:pPr marL="0" indent="0">
              <a:buNone/>
            </a:pPr>
            <a:endParaRPr lang="pt-BR" b="0" i="1" dirty="0" smtClean="0">
              <a:solidFill>
                <a:srgbClr val="FFC000"/>
              </a:solidFill>
              <a:latin typeface="Arial" pitchFamily="34" charset="0"/>
              <a:cs typeface="Arial" pitchFamily="34" charset="0"/>
            </a:endParaRPr>
          </a:p>
          <a:p>
            <a:pPr marL="0" indent="0">
              <a:buNone/>
            </a:pPr>
            <a:endParaRPr lang="pt-BR" b="0" dirty="0">
              <a:solidFill>
                <a:srgbClr val="FFC000"/>
              </a:solidFill>
              <a:latin typeface="Arial" pitchFamily="34" charset="0"/>
              <a:cs typeface="Arial" pitchFamily="34" charset="0"/>
            </a:endParaRPr>
          </a:p>
          <a:p>
            <a:pPr marL="0" indent="0">
              <a:buNone/>
            </a:pPr>
            <a:endParaRPr lang="pt-BR" b="0" dirty="0" smtClean="0">
              <a:solidFill>
                <a:srgbClr val="FFC000"/>
              </a:solidFill>
              <a:latin typeface="Arial" pitchFamily="34" charset="0"/>
              <a:cs typeface="Arial" pitchFamily="34" charset="0"/>
            </a:endParaRPr>
          </a:p>
          <a:p>
            <a:pPr marL="0" indent="0">
              <a:buNone/>
            </a:pPr>
            <a:endParaRPr lang="pt-BR" b="0" dirty="0">
              <a:solidFill>
                <a:srgbClr val="FFC000"/>
              </a:solidFill>
              <a:latin typeface="Arial" pitchFamily="34" charset="0"/>
              <a:cs typeface="Arial" pitchFamily="34" charset="0"/>
            </a:endParaRPr>
          </a:p>
          <a:p>
            <a:pPr marL="0" indent="0">
              <a:buNone/>
            </a:pPr>
            <a:endParaRPr lang="pt-BR" b="0" dirty="0" smtClean="0">
              <a:solidFill>
                <a:srgbClr val="FFC000"/>
              </a:solidFill>
              <a:latin typeface="Arial" pitchFamily="34" charset="0"/>
              <a:cs typeface="Arial" pitchFamily="34" charset="0"/>
            </a:endParaRPr>
          </a:p>
          <a:p>
            <a:pPr marL="0" indent="0">
              <a:buNone/>
            </a:pPr>
            <a:endParaRPr lang="pt-BR" b="0" dirty="0">
              <a:solidFill>
                <a:srgbClr val="FFC000"/>
              </a:solidFill>
              <a:latin typeface="Arial" pitchFamily="34" charset="0"/>
              <a:cs typeface="Arial" pitchFamily="34" charset="0"/>
            </a:endParaRPr>
          </a:p>
          <a:p>
            <a:pPr marL="0" indent="0">
              <a:buNone/>
            </a:pPr>
            <a:endParaRPr lang="pt-BR" b="0" dirty="0" smtClean="0">
              <a:solidFill>
                <a:srgbClr val="FFC000"/>
              </a:solidFill>
              <a:latin typeface="Arial" pitchFamily="34" charset="0"/>
              <a:cs typeface="Arial" pitchFamily="34" charset="0"/>
            </a:endParaRPr>
          </a:p>
          <a:p>
            <a:pPr marL="0" indent="0">
              <a:buNone/>
            </a:pPr>
            <a:endParaRPr lang="pt-BR" b="0" dirty="0">
              <a:solidFill>
                <a:srgbClr val="FFC000"/>
              </a:solidFill>
              <a:latin typeface="Arial" pitchFamily="34" charset="0"/>
              <a:cs typeface="Arial" pitchFamily="34" charset="0"/>
            </a:endParaRPr>
          </a:p>
          <a:p>
            <a:pPr marL="0" indent="0">
              <a:buNone/>
            </a:pPr>
            <a:endParaRPr lang="pt-BR" b="0" dirty="0" smtClean="0">
              <a:solidFill>
                <a:srgbClr val="FFC000"/>
              </a:solidFill>
              <a:latin typeface="Arial" pitchFamily="34" charset="0"/>
              <a:cs typeface="Arial" pitchFamily="34" charset="0"/>
            </a:endParaRPr>
          </a:p>
          <a:p>
            <a:pPr marL="0" indent="0">
              <a:buNone/>
            </a:pPr>
            <a:endParaRPr lang="pt-BR" b="0" dirty="0" smtClean="0">
              <a:solidFill>
                <a:srgbClr val="FFC000"/>
              </a:solidFill>
              <a:latin typeface="Arial" pitchFamily="34" charset="0"/>
              <a:cs typeface="Arial" pitchFamily="34" charset="0"/>
            </a:endParaRPr>
          </a:p>
          <a:p>
            <a:pPr marL="0" indent="0">
              <a:lnSpc>
                <a:spcPct val="120000"/>
              </a:lnSpc>
              <a:spcBef>
                <a:spcPts val="0"/>
              </a:spcBef>
              <a:buNone/>
            </a:pPr>
            <a:endParaRPr lang="pt-BR" b="0" dirty="0">
              <a:solidFill>
                <a:srgbClr val="FFC000"/>
              </a:solidFill>
              <a:latin typeface="Arial" pitchFamily="34" charset="0"/>
              <a:cs typeface="Arial" pitchFamily="34" charset="0"/>
            </a:endParaRPr>
          </a:p>
          <a:p>
            <a:pPr marL="0" indent="0">
              <a:lnSpc>
                <a:spcPct val="120000"/>
              </a:lnSpc>
              <a:spcBef>
                <a:spcPts val="0"/>
              </a:spcBef>
              <a:buNone/>
            </a:pPr>
            <a:endParaRPr lang="pt-BR" b="0" dirty="0" smtClean="0">
              <a:solidFill>
                <a:srgbClr val="FFC000"/>
              </a:solidFill>
              <a:latin typeface="Arial" pitchFamily="34" charset="0"/>
              <a:cs typeface="Arial" pitchFamily="34" charset="0"/>
            </a:endParaRPr>
          </a:p>
          <a:p>
            <a:pPr marL="0" indent="0">
              <a:lnSpc>
                <a:spcPct val="120000"/>
              </a:lnSpc>
              <a:spcBef>
                <a:spcPts val="0"/>
              </a:spcBef>
              <a:buNone/>
            </a:pPr>
            <a:endParaRPr lang="pt-BR" b="0" dirty="0" smtClean="0">
              <a:solidFill>
                <a:srgbClr val="FFC000"/>
              </a:solidFill>
              <a:latin typeface="Arial" pitchFamily="34" charset="0"/>
              <a:cs typeface="Arial" pitchFamily="34" charset="0"/>
            </a:endParaRPr>
          </a:p>
          <a:p>
            <a:pPr marL="0" indent="0">
              <a:lnSpc>
                <a:spcPct val="120000"/>
              </a:lnSpc>
              <a:spcBef>
                <a:spcPts val="0"/>
              </a:spcBef>
              <a:buNone/>
            </a:pPr>
            <a:r>
              <a:rPr lang="pt-BR" sz="3600" b="0" dirty="0" smtClean="0">
                <a:solidFill>
                  <a:srgbClr val="FFC000"/>
                </a:solidFill>
                <a:latin typeface="Arial" pitchFamily="34" charset="0"/>
                <a:cs typeface="Arial" pitchFamily="34" charset="0"/>
              </a:rPr>
              <a:t>Cada projeto será avaliado por pelo menos 2 pessoas.</a:t>
            </a:r>
          </a:p>
          <a:p>
            <a:pPr marL="0" indent="0">
              <a:lnSpc>
                <a:spcPct val="120000"/>
              </a:lnSpc>
              <a:spcBef>
                <a:spcPts val="0"/>
              </a:spcBef>
              <a:buNone/>
            </a:pPr>
            <a:endParaRPr lang="pt-BR" sz="3600" b="0" dirty="0" smtClean="0">
              <a:solidFill>
                <a:srgbClr val="FFC000"/>
              </a:solidFill>
              <a:latin typeface="Arial" pitchFamily="34" charset="0"/>
              <a:cs typeface="Arial" pitchFamily="34" charset="0"/>
            </a:endParaRPr>
          </a:p>
          <a:p>
            <a:pPr marL="0" indent="0">
              <a:lnSpc>
                <a:spcPct val="120000"/>
              </a:lnSpc>
              <a:spcBef>
                <a:spcPts val="0"/>
              </a:spcBef>
              <a:buNone/>
            </a:pPr>
            <a:r>
              <a:rPr lang="pt-BR" sz="3600" b="0" dirty="0">
                <a:solidFill>
                  <a:srgbClr val="FFC000"/>
                </a:solidFill>
                <a:latin typeface="Arial" pitchFamily="34" charset="0"/>
                <a:cs typeface="Arial" pitchFamily="34" charset="0"/>
              </a:rPr>
              <a:t>Será considerada a nota de 60 pontos como nota de corte para classificação final. Assim, aqueles que atingirem os 60 pontos ou mais estarão classificados, em ordem decrescente. Os que não atingirem esta nota, estão desclassificados.</a:t>
            </a:r>
          </a:p>
          <a:p>
            <a:pPr marL="0" indent="0">
              <a:buNone/>
            </a:pPr>
            <a:endParaRPr lang="pt-BR" sz="3600" b="0" dirty="0" smtClean="0">
              <a:solidFill>
                <a:srgbClr val="FFC000"/>
              </a:solidFill>
              <a:latin typeface="Arial" pitchFamily="34" charset="0"/>
              <a:cs typeface="Arial" pitchFamily="34" charset="0"/>
            </a:endParaRPr>
          </a:p>
          <a:p>
            <a:pPr marL="0" indent="0">
              <a:buNone/>
            </a:pPr>
            <a:endParaRPr lang="pt-BR" sz="2500" b="0" dirty="0">
              <a:solidFill>
                <a:srgbClr val="FFC000"/>
              </a:solidFill>
              <a:latin typeface="Arial" pitchFamily="34" charset="0"/>
              <a:cs typeface="Arial" pitchFamily="34" charset="0"/>
            </a:endParaRPr>
          </a:p>
        </p:txBody>
      </p:sp>
      <p:graphicFrame>
        <p:nvGraphicFramePr>
          <p:cNvPr id="5" name="Tabela 4"/>
          <p:cNvGraphicFramePr>
            <a:graphicFrameLocks noGrp="1"/>
          </p:cNvGraphicFramePr>
          <p:nvPr>
            <p:extLst>
              <p:ext uri="{D42A27DB-BD31-4B8C-83A1-F6EECF244321}">
                <p14:modId xmlns:p14="http://schemas.microsoft.com/office/powerpoint/2010/main" xmlns="" val="2787270594"/>
              </p:ext>
            </p:extLst>
          </p:nvPr>
        </p:nvGraphicFramePr>
        <p:xfrm>
          <a:off x="467544" y="1916832"/>
          <a:ext cx="8280920" cy="3002632"/>
        </p:xfrm>
        <a:graphic>
          <a:graphicData uri="http://schemas.openxmlformats.org/drawingml/2006/table">
            <a:tbl>
              <a:tblPr firstRow="1" firstCol="1" lastRow="1" lastCol="1" bandRow="1" bandCol="1">
                <a:tableStyleId>{5C22544A-7EE6-4342-B048-85BDC9FD1C3A}</a:tableStyleId>
              </a:tblPr>
              <a:tblGrid>
                <a:gridCol w="6531619"/>
                <a:gridCol w="1749301"/>
              </a:tblGrid>
              <a:tr h="0">
                <a:tc>
                  <a:txBody>
                    <a:bodyPr/>
                    <a:lstStyle/>
                    <a:p>
                      <a:pPr algn="just">
                        <a:lnSpc>
                          <a:spcPct val="100000"/>
                        </a:lnSpc>
                        <a:spcAft>
                          <a:spcPts val="0"/>
                        </a:spcAft>
                      </a:pPr>
                      <a:r>
                        <a:rPr lang="pt-BR" sz="1500" b="1" dirty="0">
                          <a:solidFill>
                            <a:schemeClr val="accent4">
                              <a:lumMod val="75000"/>
                            </a:schemeClr>
                          </a:solidFill>
                          <a:effectLst/>
                          <a:latin typeface="Arial" pitchFamily="34" charset="0"/>
                          <a:cs typeface="Arial" pitchFamily="34" charset="0"/>
                        </a:rPr>
                        <a:t>CRITÉRIOS</a:t>
                      </a:r>
                      <a:endParaRPr lang="pt-BR" sz="1500" b="1"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c>
                  <a:txBody>
                    <a:bodyPr/>
                    <a:lstStyle/>
                    <a:p>
                      <a:pPr algn="just">
                        <a:lnSpc>
                          <a:spcPct val="100000"/>
                        </a:lnSpc>
                        <a:spcAft>
                          <a:spcPts val="0"/>
                        </a:spcAft>
                      </a:pPr>
                      <a:r>
                        <a:rPr lang="pt-BR" sz="1500" b="1" dirty="0">
                          <a:solidFill>
                            <a:schemeClr val="accent4">
                              <a:lumMod val="75000"/>
                            </a:schemeClr>
                          </a:solidFill>
                          <a:effectLst/>
                          <a:latin typeface="Arial" pitchFamily="34" charset="0"/>
                          <a:cs typeface="Arial" pitchFamily="34" charset="0"/>
                        </a:rPr>
                        <a:t>PONTUAÇÃO</a:t>
                      </a:r>
                      <a:endParaRPr lang="pt-BR" sz="1500" b="1"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r>
              <a:tr h="0">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Metodologia – organização, planejamento e método de execução do projeto</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c>
                  <a:txBody>
                    <a:bodyPr/>
                    <a:lstStyle/>
                    <a:p>
                      <a:pPr algn="just">
                        <a:lnSpc>
                          <a:spcPct val="100000"/>
                        </a:lnSpc>
                        <a:spcAft>
                          <a:spcPts val="0"/>
                        </a:spcAft>
                      </a:pPr>
                      <a:r>
                        <a:rPr lang="pt-BR" sz="1500" b="0">
                          <a:solidFill>
                            <a:schemeClr val="accent4">
                              <a:lumMod val="75000"/>
                            </a:schemeClr>
                          </a:solidFill>
                          <a:effectLst/>
                          <a:latin typeface="Arial" pitchFamily="34" charset="0"/>
                          <a:cs typeface="Arial" pitchFamily="34" charset="0"/>
                        </a:rPr>
                        <a:t>0 a 20</a:t>
                      </a:r>
                      <a:endParaRPr lang="pt-BR" sz="1500" b="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r>
              <a:tr h="0">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Impacto social da proposta – quantitativo (estimativa de número de pessoas beneficiadas) e qualitativo (características socioeconômicas da população beneficiada; duração e profundidade das ações de fruição, sensibilização, capacitação ou formação)</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c>
                  <a:txBody>
                    <a:bodyPr/>
                    <a:lstStyle/>
                    <a:p>
                      <a:pPr algn="just">
                        <a:lnSpc>
                          <a:spcPct val="100000"/>
                        </a:lnSpc>
                        <a:spcAft>
                          <a:spcPts val="0"/>
                        </a:spcAft>
                      </a:pPr>
                      <a:r>
                        <a:rPr lang="pt-BR" sz="1500" b="0">
                          <a:solidFill>
                            <a:schemeClr val="accent4">
                              <a:lumMod val="75000"/>
                            </a:schemeClr>
                          </a:solidFill>
                          <a:effectLst/>
                          <a:latin typeface="Arial" pitchFamily="34" charset="0"/>
                          <a:cs typeface="Arial" pitchFamily="34" charset="0"/>
                        </a:rPr>
                        <a:t>0 a 25</a:t>
                      </a:r>
                      <a:endParaRPr lang="pt-BR" sz="1500" b="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r>
              <a:tr h="488032">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Contribuição cultural e estética </a:t>
                      </a:r>
                      <a:r>
                        <a:rPr lang="pt-BR" sz="1500" b="0" dirty="0" smtClean="0">
                          <a:solidFill>
                            <a:schemeClr val="accent4">
                              <a:lumMod val="75000"/>
                            </a:schemeClr>
                          </a:solidFill>
                          <a:effectLst/>
                          <a:latin typeface="Arial" pitchFamily="34" charset="0"/>
                          <a:cs typeface="Arial" pitchFamily="34" charset="0"/>
                        </a:rPr>
                        <a:t>– </a:t>
                      </a:r>
                      <a:r>
                        <a:rPr lang="pt-BR" sz="1500" b="0" dirty="0">
                          <a:solidFill>
                            <a:schemeClr val="accent4">
                              <a:lumMod val="75000"/>
                            </a:schemeClr>
                          </a:solidFill>
                          <a:effectLst/>
                          <a:latin typeface="Arial" pitchFamily="34" charset="0"/>
                          <a:cs typeface="Arial" pitchFamily="34" charset="0"/>
                        </a:rPr>
                        <a:t>valor simbólico da experiência proporcionada pelo projeto para o artista e para a comunidade</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c>
                  <a:txBody>
                    <a:bodyPr/>
                    <a:lstStyle/>
                    <a:p>
                      <a:pPr algn="just">
                        <a:lnSpc>
                          <a:spcPct val="100000"/>
                        </a:lnSpc>
                        <a:spcAft>
                          <a:spcPts val="0"/>
                        </a:spcAft>
                      </a:pPr>
                      <a:r>
                        <a:rPr lang="pt-BR" sz="1500" b="0">
                          <a:solidFill>
                            <a:schemeClr val="accent4">
                              <a:lumMod val="75000"/>
                            </a:schemeClr>
                          </a:solidFill>
                          <a:effectLst/>
                          <a:latin typeface="Arial" pitchFamily="34" charset="0"/>
                          <a:cs typeface="Arial" pitchFamily="34" charset="0"/>
                        </a:rPr>
                        <a:t>0 a 25</a:t>
                      </a:r>
                      <a:endParaRPr lang="pt-BR" sz="1500" b="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r>
              <a:tr h="0">
                <a:tc>
                  <a:txBody>
                    <a:bodyPr/>
                    <a:lstStyle/>
                    <a:p>
                      <a:pPr algn="just">
                        <a:lnSpc>
                          <a:spcPct val="100000"/>
                        </a:lnSpc>
                        <a:spcAft>
                          <a:spcPts val="0"/>
                        </a:spcAft>
                      </a:pPr>
                      <a:r>
                        <a:rPr lang="pt-BR" sz="1500" b="0" dirty="0" smtClean="0">
                          <a:solidFill>
                            <a:schemeClr val="accent4">
                              <a:lumMod val="75000"/>
                            </a:schemeClr>
                          </a:solidFill>
                          <a:effectLst/>
                          <a:latin typeface="Arial" pitchFamily="34" charset="0"/>
                          <a:cs typeface="Arial" pitchFamily="34" charset="0"/>
                        </a:rPr>
                        <a:t>Sustentabilidade – </a:t>
                      </a:r>
                      <a:r>
                        <a:rPr lang="pt-BR" sz="1500" b="0" dirty="0">
                          <a:solidFill>
                            <a:schemeClr val="accent4">
                              <a:lumMod val="75000"/>
                            </a:schemeClr>
                          </a:solidFill>
                          <a:effectLst/>
                          <a:latin typeface="Arial" pitchFamily="34" charset="0"/>
                          <a:cs typeface="Arial" pitchFamily="34" charset="0"/>
                        </a:rPr>
                        <a:t>capacidade da proposta de se articular com outras redes, criando práticas e oportunidades sustentáveis no campo da arte e da cultura</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0 a 30</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r>
              <a:tr h="0">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TOTAL</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c>
                  <a:txBody>
                    <a:bodyPr/>
                    <a:lstStyle/>
                    <a:p>
                      <a:pPr algn="just">
                        <a:lnSpc>
                          <a:spcPct val="100000"/>
                        </a:lnSpc>
                        <a:spcAft>
                          <a:spcPts val="0"/>
                        </a:spcAft>
                      </a:pPr>
                      <a:r>
                        <a:rPr lang="pt-BR" sz="1500" b="0" dirty="0">
                          <a:solidFill>
                            <a:schemeClr val="accent4">
                              <a:lumMod val="75000"/>
                            </a:schemeClr>
                          </a:solidFill>
                          <a:effectLst/>
                          <a:latin typeface="Arial" pitchFamily="34" charset="0"/>
                          <a:cs typeface="Arial" pitchFamily="34" charset="0"/>
                        </a:rPr>
                        <a:t>0 a 100 pontos</a:t>
                      </a:r>
                      <a:endParaRPr lang="pt-BR" sz="1500" b="0" dirty="0">
                        <a:solidFill>
                          <a:schemeClr val="accent4">
                            <a:lumMod val="75000"/>
                          </a:schemeClr>
                        </a:solidFill>
                        <a:effectLst/>
                        <a:latin typeface="Arial" pitchFamily="34" charset="0"/>
                        <a:ea typeface="Calibri"/>
                        <a:cs typeface="Arial" pitchFamily="34" charset="0"/>
                      </a:endParaRPr>
                    </a:p>
                  </a:txBody>
                  <a:tcPr marL="68580" marR="68580" marT="0" marB="0">
                    <a:solidFill>
                      <a:srgbClr val="FFC000"/>
                    </a:solidFill>
                  </a:tcPr>
                </a:tc>
              </a:tr>
            </a:tbl>
          </a:graphicData>
        </a:graphic>
      </p:graphicFrame>
      <p:pic>
        <p:nvPicPr>
          <p:cNvPr id="8" name="Imagem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1180408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772816"/>
            <a:ext cx="8784976" cy="5462067"/>
          </a:xfrm>
        </p:spPr>
        <p:txBody>
          <a:bodyPr>
            <a:noAutofit/>
          </a:bodyPr>
          <a:lstStyle/>
          <a:p>
            <a:pPr marL="0" indent="0" algn="just">
              <a:spcBef>
                <a:spcPts val="0"/>
              </a:spcBef>
              <a:buNone/>
            </a:pPr>
            <a:r>
              <a:rPr lang="pt-BR" sz="1700" b="0" dirty="0" smtClean="0">
                <a:solidFill>
                  <a:srgbClr val="FFC000"/>
                </a:solidFill>
                <a:latin typeface="Arial" pitchFamily="34" charset="0"/>
                <a:cs typeface="Arial" pitchFamily="34" charset="0"/>
              </a:rPr>
              <a:t>Sobre o </a:t>
            </a:r>
            <a:r>
              <a:rPr lang="pt-BR" sz="1700" b="0" dirty="0">
                <a:solidFill>
                  <a:srgbClr val="FFC000"/>
                </a:solidFill>
                <a:latin typeface="Arial" pitchFamily="34" charset="0"/>
                <a:cs typeface="Arial" pitchFamily="34" charset="0"/>
              </a:rPr>
              <a:t>recurso da etapa 2</a:t>
            </a:r>
            <a:r>
              <a:rPr lang="pt-BR" sz="1700" b="0" dirty="0" smtClean="0">
                <a:solidFill>
                  <a:srgbClr val="FFC000"/>
                </a:solidFill>
                <a:latin typeface="Arial" pitchFamily="34" charset="0"/>
                <a:cs typeface="Arial" pitchFamily="34" charset="0"/>
              </a:rPr>
              <a:t>:</a:t>
            </a:r>
          </a:p>
          <a:p>
            <a:pPr marL="0" indent="0" algn="just">
              <a:spcBef>
                <a:spcPts val="0"/>
              </a:spcBef>
              <a:buNone/>
            </a:pPr>
            <a:r>
              <a:rPr lang="pt-BR" sz="1700" b="0" dirty="0" smtClean="0">
                <a:solidFill>
                  <a:srgbClr val="FFC000"/>
                </a:solidFill>
                <a:latin typeface="Arial" pitchFamily="34" charset="0"/>
                <a:cs typeface="Arial" pitchFamily="34" charset="0"/>
              </a:rPr>
              <a:t>. Ao final do processo de avaliação pelos membros da Comissão de Seleção, será divulgada lista com o resultado em ordem de classificação decrescente. O proponente poderá solicitar recurso para que sua situação seja revista. </a:t>
            </a:r>
          </a:p>
          <a:p>
            <a:pPr marL="0" indent="0" algn="just">
              <a:spcBef>
                <a:spcPts val="0"/>
              </a:spcBef>
              <a:buNone/>
            </a:pPr>
            <a:endParaRPr lang="pt-BR" sz="1700" b="0" dirty="0" smtClean="0">
              <a:solidFill>
                <a:srgbClr val="FFC000"/>
              </a:solidFill>
              <a:latin typeface="Arial" pitchFamily="34" charset="0"/>
              <a:cs typeface="Arial" pitchFamily="34" charset="0"/>
            </a:endParaRPr>
          </a:p>
          <a:p>
            <a:pPr marL="0" lvl="0" indent="0" algn="just">
              <a:spcBef>
                <a:spcPts val="0"/>
              </a:spcBef>
              <a:buNone/>
            </a:pPr>
            <a:r>
              <a:rPr lang="pt-BR" sz="1700" b="0" dirty="0" smtClean="0">
                <a:solidFill>
                  <a:srgbClr val="FFC000"/>
                </a:solidFill>
                <a:latin typeface="Arial" pitchFamily="34" charset="0"/>
                <a:cs typeface="Arial" pitchFamily="34" charset="0"/>
              </a:rPr>
              <a:t>O pedido de recurso deverá ser feito no prazo de até 2 (dois) dias úteis, após publicação da lista com o resultado da avaliação.</a:t>
            </a:r>
          </a:p>
          <a:p>
            <a:pPr marL="0" lvl="0" indent="0" algn="just">
              <a:spcBef>
                <a:spcPts val="0"/>
              </a:spcBef>
              <a:buNone/>
            </a:pPr>
            <a:endParaRPr lang="pt-BR" sz="1700" b="0" dirty="0" smtClean="0">
              <a:solidFill>
                <a:srgbClr val="FFC000"/>
              </a:solidFill>
              <a:latin typeface="Arial" pitchFamily="34" charset="0"/>
              <a:cs typeface="Arial" pitchFamily="34" charset="0"/>
            </a:endParaRPr>
          </a:p>
          <a:p>
            <a:pPr marL="0" lvl="0" indent="0" algn="just">
              <a:spcBef>
                <a:spcPts val="0"/>
              </a:spcBef>
              <a:buNone/>
            </a:pPr>
            <a:r>
              <a:rPr lang="pt-BR" sz="1700" b="0" dirty="0" smtClean="0">
                <a:solidFill>
                  <a:srgbClr val="FFC000"/>
                </a:solidFill>
                <a:latin typeface="Arial" pitchFamily="34" charset="0"/>
                <a:cs typeface="Arial" pitchFamily="34" charset="0"/>
              </a:rPr>
              <a:t>. O recurso só poderá ser feito pelo endereço interacoesesteticas@funarte.gov.br, identificando no assunto “Recurso Etapa 2”, através do formulário de recursos, disponível no site www.funarte.gov.br (Anexo 04).</a:t>
            </a:r>
          </a:p>
          <a:p>
            <a:pPr marL="0" indent="0" algn="just">
              <a:spcBef>
                <a:spcPts val="0"/>
              </a:spcBef>
              <a:buNone/>
            </a:pPr>
            <a:endParaRPr lang="pt-BR" sz="1700" b="0" dirty="0">
              <a:solidFill>
                <a:srgbClr val="FFC000"/>
              </a:solidFill>
              <a:latin typeface="Arial" pitchFamily="34" charset="0"/>
              <a:cs typeface="Arial" pitchFamily="34" charset="0"/>
            </a:endParaRPr>
          </a:p>
          <a:p>
            <a:pPr marL="0" lvl="0" indent="0" algn="just">
              <a:spcBef>
                <a:spcPts val="0"/>
              </a:spcBef>
              <a:buNone/>
            </a:pPr>
            <a:r>
              <a:rPr lang="pt-BR" sz="1700" b="0" dirty="0" smtClean="0">
                <a:solidFill>
                  <a:srgbClr val="FFC000"/>
                </a:solidFill>
                <a:latin typeface="Arial" pitchFamily="34" charset="0"/>
                <a:cs typeface="Arial" pitchFamily="34" charset="0"/>
              </a:rPr>
              <a:t>. A </a:t>
            </a:r>
            <a:r>
              <a:rPr lang="pt-BR" sz="1700" b="0" dirty="0">
                <a:solidFill>
                  <a:srgbClr val="FFC000"/>
                </a:solidFill>
                <a:latin typeface="Arial" pitchFamily="34" charset="0"/>
                <a:cs typeface="Arial" pitchFamily="34" charset="0"/>
              </a:rPr>
              <a:t>comissão de seleção designará, entre seus membros, aqueles que farão o julgamento dos pedidos de recurso e, caso sejam procedentes, a reavaliação</a:t>
            </a:r>
            <a:r>
              <a:rPr lang="pt-BR" sz="1700" b="0" dirty="0" smtClean="0">
                <a:solidFill>
                  <a:srgbClr val="FFC000"/>
                </a:solidFill>
                <a:latin typeface="Arial" pitchFamily="34" charset="0"/>
                <a:cs typeface="Arial" pitchFamily="34" charset="0"/>
              </a:rPr>
              <a:t>.</a:t>
            </a:r>
          </a:p>
          <a:p>
            <a:pPr marL="0" lvl="0" indent="0" algn="just">
              <a:spcBef>
                <a:spcPts val="0"/>
              </a:spcBef>
              <a:buNone/>
            </a:pPr>
            <a:endParaRPr lang="pt-BR" sz="1700" b="0" dirty="0">
              <a:solidFill>
                <a:srgbClr val="FFC000"/>
              </a:solidFill>
              <a:latin typeface="Arial" pitchFamily="34" charset="0"/>
              <a:cs typeface="Arial" pitchFamily="34" charset="0"/>
            </a:endParaRPr>
          </a:p>
          <a:p>
            <a:pPr marL="0" lvl="0" indent="0" algn="just">
              <a:spcBef>
                <a:spcPts val="0"/>
              </a:spcBef>
              <a:buNone/>
            </a:pPr>
            <a:r>
              <a:rPr lang="pt-BR" sz="1700" b="0" dirty="0" smtClean="0">
                <a:solidFill>
                  <a:srgbClr val="FFC000"/>
                </a:solidFill>
                <a:latin typeface="Arial" pitchFamily="34" charset="0"/>
                <a:cs typeface="Arial" pitchFamily="34" charset="0"/>
              </a:rPr>
              <a:t>. Os recursos desta etapa serão julgados no prazo de até 10 (dez) dias corridos. </a:t>
            </a:r>
          </a:p>
          <a:p>
            <a:pPr marL="0" lvl="0" indent="0" algn="just">
              <a:spcBef>
                <a:spcPts val="0"/>
              </a:spcBef>
              <a:buNone/>
            </a:pPr>
            <a:endParaRPr lang="pt-BR" sz="1700" dirty="0" smtClean="0">
              <a:solidFill>
                <a:srgbClr val="FFC000"/>
              </a:solidFill>
              <a:latin typeface="Arial" pitchFamily="34" charset="0"/>
              <a:cs typeface="Arial" pitchFamily="34" charset="0"/>
            </a:endParaRPr>
          </a:p>
          <a:p>
            <a:pPr marL="0" lvl="0" indent="0" algn="just">
              <a:spcBef>
                <a:spcPts val="0"/>
              </a:spcBef>
              <a:buNone/>
            </a:pPr>
            <a:r>
              <a:rPr lang="pt-BR" sz="1700" b="0" dirty="0" smtClean="0">
                <a:solidFill>
                  <a:srgbClr val="FFC000"/>
                </a:solidFill>
                <a:latin typeface="Arial" pitchFamily="34" charset="0"/>
                <a:cs typeface="Arial" pitchFamily="34" charset="0"/>
              </a:rPr>
              <a:t>. A Funarte divulgará a lista contendo o resultado final após julgamento dos recursos no Diário Oficial da União e nos sites do MinC e da própria Funarte.</a:t>
            </a:r>
          </a:p>
          <a:p>
            <a:pPr marL="0" lvl="0" indent="0" algn="just">
              <a:spcBef>
                <a:spcPts val="0"/>
              </a:spcBef>
              <a:buNone/>
            </a:pPr>
            <a:endParaRPr lang="pt-BR" sz="1700" b="0" dirty="0" smtClean="0">
              <a:solidFill>
                <a:srgbClr val="FFC000"/>
              </a:solidFill>
              <a:latin typeface="Arial" pitchFamily="34" charset="0"/>
              <a:cs typeface="Arial" pitchFamily="34"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3931949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844824"/>
            <a:ext cx="8712968" cy="4608512"/>
          </a:xfrm>
        </p:spPr>
        <p:txBody>
          <a:bodyPr/>
          <a:lstStyle/>
          <a:p>
            <a:pPr marL="0" lvl="0" indent="0">
              <a:spcBef>
                <a:spcPts val="0"/>
              </a:spcBef>
              <a:buNone/>
            </a:pPr>
            <a:r>
              <a:rPr lang="pt-BR" sz="2000" b="0" i="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Etapa 3</a:t>
            </a:r>
            <a:r>
              <a:rPr lang="pt-BR" sz="2000" b="0" dirty="0" smtClean="0">
                <a:solidFill>
                  <a:srgbClr val="FFC000"/>
                </a:solidFill>
                <a:latin typeface="Arial" pitchFamily="34" charset="0"/>
                <a:cs typeface="Arial" pitchFamily="34" charset="0"/>
              </a:rPr>
              <a:t> - Da análise documental - avaliação, de caráter eliminatório, da situação fiscal e documental dos proponentes contemplados.</a:t>
            </a:r>
          </a:p>
          <a:p>
            <a:pPr marL="0" indent="0" algn="just">
              <a:buNone/>
            </a:pPr>
            <a:r>
              <a:rPr lang="pt-BR" sz="2000" b="0" dirty="0" smtClean="0">
                <a:solidFill>
                  <a:srgbClr val="FFC000"/>
                </a:solidFill>
                <a:latin typeface="Arial" pitchFamily="34" charset="0"/>
                <a:cs typeface="Arial" pitchFamily="34" charset="0"/>
              </a:rPr>
              <a:t>. Certidão </a:t>
            </a:r>
            <a:r>
              <a:rPr lang="pt-BR" sz="2000" b="0" dirty="0">
                <a:solidFill>
                  <a:srgbClr val="FFC000"/>
                </a:solidFill>
                <a:latin typeface="Arial" pitchFamily="34" charset="0"/>
                <a:cs typeface="Arial" pitchFamily="34" charset="0"/>
              </a:rPr>
              <a:t>Negativa de Débitos de Tributos e Contribuições </a:t>
            </a:r>
            <a:r>
              <a:rPr lang="pt-BR" sz="2000" b="0" dirty="0" smtClean="0">
                <a:solidFill>
                  <a:srgbClr val="FFC000"/>
                </a:solidFill>
                <a:latin typeface="Arial" pitchFamily="34" charset="0"/>
                <a:cs typeface="Arial" pitchFamily="34" charset="0"/>
              </a:rPr>
              <a:t>Federais. Esta </a:t>
            </a:r>
            <a:r>
              <a:rPr lang="pt-BR" sz="2000" b="0" dirty="0">
                <a:solidFill>
                  <a:srgbClr val="FFC000"/>
                </a:solidFill>
                <a:latin typeface="Arial" pitchFamily="34" charset="0"/>
                <a:cs typeface="Arial" pitchFamily="34" charset="0"/>
              </a:rPr>
              <a:t>certidão pode ser obtida no site</a:t>
            </a:r>
            <a:r>
              <a:rPr lang="pt-BR" sz="2000" b="0" i="1" dirty="0">
                <a:solidFill>
                  <a:srgbClr val="FFC000"/>
                </a:solidFill>
                <a:latin typeface="Arial" pitchFamily="34" charset="0"/>
                <a:cs typeface="Arial" pitchFamily="34" charset="0"/>
              </a:rPr>
              <a:t> </a:t>
            </a:r>
            <a:r>
              <a:rPr lang="pt-BR" sz="2000" b="0" dirty="0">
                <a:solidFill>
                  <a:srgbClr val="FFC000"/>
                </a:solidFill>
                <a:latin typeface="Arial" pitchFamily="34" charset="0"/>
                <a:cs typeface="Arial" pitchFamily="34" charset="0"/>
              </a:rPr>
              <a:t>www.receita.fazenda.gov.br, opção “pessoa física”;</a:t>
            </a:r>
          </a:p>
          <a:p>
            <a:pPr marL="0" indent="0" algn="just">
              <a:buNone/>
            </a:pPr>
            <a:r>
              <a:rPr lang="pt-BR" sz="2000" b="0" dirty="0" smtClean="0">
                <a:solidFill>
                  <a:srgbClr val="FFC000"/>
                </a:solidFill>
                <a:latin typeface="Arial" pitchFamily="34" charset="0"/>
                <a:cs typeface="Arial" pitchFamily="34" charset="0"/>
              </a:rPr>
              <a:t>. Se </a:t>
            </a:r>
            <a:r>
              <a:rPr lang="pt-BR" sz="2000" b="0" dirty="0">
                <a:solidFill>
                  <a:srgbClr val="FFC000"/>
                </a:solidFill>
                <a:latin typeface="Arial" pitchFamily="34" charset="0"/>
                <a:cs typeface="Arial" pitchFamily="34" charset="0"/>
              </a:rPr>
              <a:t>estrangeiro: cópias autenticadas de comprovação de residência no Brasil há mais de 3 (três) anos  e da cédula de identidade estrangeira ou do visto de trabalho ou do visto de permanência; </a:t>
            </a:r>
          </a:p>
          <a:p>
            <a:pPr marL="0" indent="0" algn="just">
              <a:buNone/>
            </a:pPr>
            <a:r>
              <a:rPr lang="pt-BR" sz="2000" b="0" dirty="0" smtClean="0">
                <a:solidFill>
                  <a:srgbClr val="FFC000"/>
                </a:solidFill>
                <a:latin typeface="Arial" pitchFamily="34" charset="0"/>
                <a:cs typeface="Arial" pitchFamily="34" charset="0"/>
              </a:rPr>
              <a:t>. Cópia </a:t>
            </a:r>
            <a:r>
              <a:rPr lang="pt-BR" sz="2000" b="0" dirty="0">
                <a:solidFill>
                  <a:srgbClr val="FFC000"/>
                </a:solidFill>
                <a:latin typeface="Arial" pitchFamily="34" charset="0"/>
                <a:cs typeface="Arial" pitchFamily="34" charset="0"/>
              </a:rPr>
              <a:t>autenticada do documento de </a:t>
            </a:r>
            <a:r>
              <a:rPr lang="pt-BR" sz="2000" b="0" dirty="0" smtClean="0">
                <a:solidFill>
                  <a:srgbClr val="FFC000"/>
                </a:solidFill>
                <a:latin typeface="Arial" pitchFamily="34" charset="0"/>
                <a:cs typeface="Arial" pitchFamily="34" charset="0"/>
              </a:rPr>
              <a:t>identidade;</a:t>
            </a:r>
          </a:p>
          <a:p>
            <a:pPr marL="0" indent="0" algn="just">
              <a:buNone/>
            </a:pPr>
            <a:r>
              <a:rPr lang="pt-BR" sz="2000" b="0" dirty="0" smtClean="0">
                <a:solidFill>
                  <a:srgbClr val="FFC000"/>
                </a:solidFill>
                <a:latin typeface="Arial" pitchFamily="34" charset="0"/>
                <a:cs typeface="Arial" pitchFamily="34" charset="0"/>
              </a:rPr>
              <a:t>. Cópia </a:t>
            </a:r>
            <a:r>
              <a:rPr lang="pt-BR" sz="2000" b="0" dirty="0">
                <a:solidFill>
                  <a:srgbClr val="FFC000"/>
                </a:solidFill>
                <a:latin typeface="Arial" pitchFamily="34" charset="0"/>
                <a:cs typeface="Arial" pitchFamily="34" charset="0"/>
              </a:rPr>
              <a:t>autenticada do Cadastro de Pessoa Física – CPF.</a:t>
            </a:r>
          </a:p>
          <a:p>
            <a:pPr marL="0" indent="0" algn="just">
              <a:buNone/>
            </a:pPr>
            <a:r>
              <a:rPr lang="pt-BR" sz="2000" b="0" dirty="0" smtClean="0">
                <a:solidFill>
                  <a:srgbClr val="FFC000"/>
                </a:solidFill>
                <a:latin typeface="Arial" pitchFamily="34" charset="0"/>
                <a:cs typeface="Arial" pitchFamily="34" charset="0"/>
              </a:rPr>
              <a:t>. Dados </a:t>
            </a:r>
            <a:r>
              <a:rPr lang="pt-BR" sz="2000" b="0" dirty="0">
                <a:solidFill>
                  <a:srgbClr val="FFC000"/>
                </a:solidFill>
                <a:latin typeface="Arial" pitchFamily="34" charset="0"/>
                <a:cs typeface="Arial" pitchFamily="34" charset="0"/>
              </a:rPr>
              <a:t>bancários (nome do banco, nome e número da agência e conta corrente) do proponente.</a:t>
            </a:r>
          </a:p>
          <a:p>
            <a:pPr marL="0" indent="0">
              <a:buNone/>
            </a:pPr>
            <a:endParaRPr lang="pt-BR" sz="2000" b="0" dirty="0" smtClean="0">
              <a:solidFill>
                <a:srgbClr val="FFC000"/>
              </a:solidFill>
              <a:latin typeface="Arial" pitchFamily="34" charset="0"/>
              <a:cs typeface="Arial" pitchFamily="34" charset="0"/>
            </a:endParaRPr>
          </a:p>
          <a:p>
            <a:pPr marL="0" indent="0">
              <a:buNone/>
            </a:pPr>
            <a:endParaRPr lang="pt-BR" dirty="0">
              <a:solidFill>
                <a:srgbClr val="FFC000"/>
              </a:solidFill>
            </a:endParaRPr>
          </a:p>
        </p:txBody>
      </p:sp>
      <p:pic>
        <p:nvPicPr>
          <p:cNvPr id="7" name="Image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3249221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504" y="1268760"/>
            <a:ext cx="8928992" cy="5616624"/>
          </a:xfrm>
        </p:spPr>
        <p:txBody>
          <a:bodyPr>
            <a:normAutofit fontScale="25000" lnSpcReduction="20000"/>
          </a:bodyPr>
          <a:lstStyle/>
          <a:p>
            <a:pPr marL="0" indent="0" algn="just">
              <a:lnSpc>
                <a:spcPct val="120000"/>
              </a:lnSpc>
              <a:spcBef>
                <a:spcPts val="0"/>
              </a:spcBef>
              <a:buNone/>
            </a:pPr>
            <a:r>
              <a:rPr lang="pt-BR" sz="6800" b="1" dirty="0" smtClean="0">
                <a:solidFill>
                  <a:srgbClr val="FFC000"/>
                </a:solidFill>
                <a:latin typeface="Arial" pitchFamily="34" charset="0"/>
                <a:cs typeface="Arial" pitchFamily="34" charset="0"/>
              </a:rPr>
              <a:t>Realização do projeto</a:t>
            </a:r>
          </a:p>
          <a:p>
            <a:pPr marL="0" indent="0" algn="just">
              <a:lnSpc>
                <a:spcPct val="120000"/>
              </a:lnSpc>
              <a:spcBef>
                <a:spcPts val="0"/>
              </a:spcBef>
              <a:buNone/>
            </a:pPr>
            <a:endParaRPr lang="pt-BR" sz="6800" b="0" dirty="0" smtClean="0">
              <a:solidFill>
                <a:srgbClr val="FFC000"/>
              </a:solidFill>
              <a:latin typeface="Arial" pitchFamily="34" charset="0"/>
              <a:cs typeface="Arial" pitchFamily="34" charset="0"/>
            </a:endParaRPr>
          </a:p>
          <a:p>
            <a:pPr marL="0" indent="0" algn="just">
              <a:lnSpc>
                <a:spcPct val="120000"/>
              </a:lnSpc>
              <a:spcBef>
                <a:spcPts val="0"/>
              </a:spcBef>
              <a:buNone/>
            </a:pPr>
            <a:r>
              <a:rPr lang="pt-BR" sz="6800" b="0" dirty="0" smtClean="0">
                <a:solidFill>
                  <a:srgbClr val="FFC000"/>
                </a:solidFill>
                <a:latin typeface="Arial" pitchFamily="34" charset="0"/>
                <a:cs typeface="Arial" pitchFamily="34" charset="0"/>
              </a:rPr>
              <a:t>Cada projeto terá duração de 6 meses.</a:t>
            </a:r>
          </a:p>
          <a:p>
            <a:pPr marL="0" indent="0" algn="just">
              <a:lnSpc>
                <a:spcPct val="120000"/>
              </a:lnSpc>
              <a:spcBef>
                <a:spcPts val="0"/>
              </a:spcBef>
              <a:buNone/>
            </a:pPr>
            <a:endParaRPr lang="pt-BR" sz="6800" b="0" dirty="0" smtClean="0">
              <a:solidFill>
                <a:srgbClr val="FFC000"/>
              </a:solidFill>
              <a:latin typeface="Arial" pitchFamily="34" charset="0"/>
              <a:cs typeface="Arial" pitchFamily="34" charset="0"/>
            </a:endParaRPr>
          </a:p>
          <a:p>
            <a:pPr marL="0" indent="0" algn="just">
              <a:lnSpc>
                <a:spcPct val="120000"/>
              </a:lnSpc>
              <a:spcBef>
                <a:spcPts val="0"/>
              </a:spcBef>
              <a:buNone/>
            </a:pPr>
            <a:r>
              <a:rPr lang="pt-BR" sz="6800" b="0" dirty="0" smtClean="0">
                <a:solidFill>
                  <a:srgbClr val="FFC000"/>
                </a:solidFill>
                <a:latin typeface="Arial" pitchFamily="34" charset="0"/>
                <a:cs typeface="Arial" pitchFamily="34" charset="0"/>
              </a:rPr>
              <a:t>Todas as atividades oferecidas pelo projeto deverão ser gratuitas.</a:t>
            </a:r>
          </a:p>
          <a:p>
            <a:pPr marL="0" indent="0" algn="just">
              <a:lnSpc>
                <a:spcPct val="120000"/>
              </a:lnSpc>
              <a:spcBef>
                <a:spcPts val="0"/>
              </a:spcBef>
              <a:buNone/>
            </a:pPr>
            <a:endParaRPr lang="pt-BR" sz="6800" b="0" dirty="0" smtClean="0">
              <a:solidFill>
                <a:srgbClr val="FFC000"/>
              </a:solidFill>
              <a:latin typeface="Arial" pitchFamily="34" charset="0"/>
              <a:cs typeface="Arial" pitchFamily="34" charset="0"/>
            </a:endParaRPr>
          </a:p>
          <a:p>
            <a:pPr marL="0" indent="0" algn="just">
              <a:lnSpc>
                <a:spcPct val="120000"/>
              </a:lnSpc>
              <a:spcBef>
                <a:spcPts val="0"/>
              </a:spcBef>
              <a:buNone/>
            </a:pPr>
            <a:r>
              <a:rPr lang="pt-BR" sz="6800" b="0" dirty="0" smtClean="0">
                <a:solidFill>
                  <a:srgbClr val="FFC000"/>
                </a:solidFill>
                <a:latin typeface="Arial" pitchFamily="34" charset="0"/>
                <a:cs typeface="Arial" pitchFamily="34" charset="0"/>
              </a:rPr>
              <a:t>O proponente contemplado enviará à Funarte 2 relatórios de atividades (um inicial e outro final, como prestação de contas);</a:t>
            </a:r>
          </a:p>
          <a:p>
            <a:pPr marL="0" indent="0" algn="just">
              <a:lnSpc>
                <a:spcPct val="120000"/>
              </a:lnSpc>
              <a:spcBef>
                <a:spcPts val="0"/>
              </a:spcBef>
              <a:buNone/>
            </a:pPr>
            <a:endParaRPr lang="pt-BR" sz="6800" b="0" dirty="0" smtClean="0">
              <a:solidFill>
                <a:srgbClr val="FFC000"/>
              </a:solidFill>
              <a:latin typeface="Arial" pitchFamily="34" charset="0"/>
              <a:cs typeface="Arial" pitchFamily="34" charset="0"/>
            </a:endParaRPr>
          </a:p>
          <a:p>
            <a:pPr marL="0" indent="0" algn="just">
              <a:lnSpc>
                <a:spcPct val="120000"/>
              </a:lnSpc>
              <a:spcBef>
                <a:spcPts val="0"/>
              </a:spcBef>
              <a:buNone/>
            </a:pPr>
            <a:r>
              <a:rPr lang="pt-BR" sz="6800" b="0" dirty="0" smtClean="0">
                <a:solidFill>
                  <a:srgbClr val="FFC000"/>
                </a:solidFill>
                <a:latin typeface="Arial" pitchFamily="34" charset="0"/>
                <a:cs typeface="Arial" pitchFamily="34" charset="0"/>
              </a:rPr>
              <a:t>O relatório final deverá conter as informações para comprovar a execução do projeto:</a:t>
            </a:r>
          </a:p>
          <a:p>
            <a:pPr marL="0" indent="0" algn="just">
              <a:lnSpc>
                <a:spcPct val="120000"/>
              </a:lnSpc>
              <a:spcBef>
                <a:spcPts val="0"/>
              </a:spcBef>
              <a:buNone/>
            </a:pPr>
            <a:r>
              <a:rPr lang="pt-BR" sz="6800" b="0" dirty="0" smtClean="0">
                <a:solidFill>
                  <a:srgbClr val="FFC000"/>
                </a:solidFill>
                <a:latin typeface="Arial" pitchFamily="34" charset="0"/>
                <a:cs typeface="Arial" pitchFamily="34" charset="0"/>
              </a:rPr>
              <a:t>. descrição </a:t>
            </a:r>
            <a:r>
              <a:rPr lang="pt-BR" sz="6800" b="0" dirty="0">
                <a:solidFill>
                  <a:srgbClr val="FFC000"/>
                </a:solidFill>
                <a:latin typeface="Arial" pitchFamily="34" charset="0"/>
                <a:cs typeface="Arial" pitchFamily="34" charset="0"/>
              </a:rPr>
              <a:t>e avaliação do projeto, incluindo o perfil e a quantidade do público participante;</a:t>
            </a:r>
            <a:endParaRPr lang="pt-BR" sz="6800" b="0" dirty="0" smtClean="0">
              <a:solidFill>
                <a:srgbClr val="FFC000"/>
              </a:solidFill>
              <a:effectLst/>
              <a:latin typeface="Arial" pitchFamily="34" charset="0"/>
              <a:cs typeface="Arial" pitchFamily="34" charset="0"/>
            </a:endParaRPr>
          </a:p>
          <a:p>
            <a:pPr marL="0" indent="0" algn="just">
              <a:lnSpc>
                <a:spcPct val="120000"/>
              </a:lnSpc>
              <a:spcBef>
                <a:spcPts val="0"/>
              </a:spcBef>
              <a:buNone/>
            </a:pPr>
            <a:r>
              <a:rPr lang="pt-BR" sz="6800" b="0" dirty="0" smtClean="0">
                <a:solidFill>
                  <a:srgbClr val="FFC000"/>
                </a:solidFill>
                <a:latin typeface="Arial" pitchFamily="34" charset="0"/>
                <a:cs typeface="Arial" pitchFamily="34" charset="0"/>
              </a:rPr>
              <a:t>. </a:t>
            </a:r>
            <a:r>
              <a:rPr lang="pt-BR" sz="6800" b="0" dirty="0">
                <a:solidFill>
                  <a:srgbClr val="FFC000"/>
                </a:solidFill>
                <a:latin typeface="Arial" pitchFamily="34" charset="0"/>
                <a:cs typeface="Arial" pitchFamily="34" charset="0"/>
              </a:rPr>
              <a:t>r</a:t>
            </a:r>
            <a:r>
              <a:rPr lang="pt-BR" sz="6800" b="0" dirty="0" smtClean="0">
                <a:solidFill>
                  <a:srgbClr val="FFC000"/>
                </a:solidFill>
                <a:latin typeface="Arial" pitchFamily="34" charset="0"/>
                <a:cs typeface="Arial" pitchFamily="34" charset="0"/>
              </a:rPr>
              <a:t>epercussão </a:t>
            </a:r>
            <a:r>
              <a:rPr lang="pt-BR" sz="6800" b="0" dirty="0">
                <a:solidFill>
                  <a:srgbClr val="FFC000"/>
                </a:solidFill>
                <a:latin typeface="Arial" pitchFamily="34" charset="0"/>
                <a:cs typeface="Arial" pitchFamily="34" charset="0"/>
              </a:rPr>
              <a:t>nos meios de </a:t>
            </a:r>
            <a:r>
              <a:rPr lang="pt-BR" sz="6800" b="0" dirty="0" smtClean="0">
                <a:solidFill>
                  <a:srgbClr val="FFC000"/>
                </a:solidFill>
                <a:latin typeface="Arial" pitchFamily="34" charset="0"/>
                <a:cs typeface="Arial" pitchFamily="34" charset="0"/>
              </a:rPr>
              <a:t>comunicação;</a:t>
            </a:r>
            <a:endParaRPr lang="pt-BR" sz="6800" b="0" dirty="0" smtClean="0">
              <a:solidFill>
                <a:srgbClr val="FFC000"/>
              </a:solidFill>
              <a:effectLst/>
              <a:latin typeface="Arial" pitchFamily="34" charset="0"/>
              <a:cs typeface="Arial" pitchFamily="34" charset="0"/>
            </a:endParaRPr>
          </a:p>
          <a:p>
            <a:pPr marL="0" indent="0" algn="just">
              <a:lnSpc>
                <a:spcPct val="120000"/>
              </a:lnSpc>
              <a:spcBef>
                <a:spcPts val="0"/>
              </a:spcBef>
              <a:buNone/>
            </a:pPr>
            <a:r>
              <a:rPr lang="pt-BR" sz="6800" b="0" dirty="0" smtClean="0">
                <a:solidFill>
                  <a:srgbClr val="FFC000"/>
                </a:solidFill>
                <a:latin typeface="Arial" pitchFamily="34" charset="0"/>
                <a:cs typeface="Arial" pitchFamily="34" charset="0"/>
              </a:rPr>
              <a:t>. fotografias </a:t>
            </a:r>
            <a:r>
              <a:rPr lang="pt-BR" sz="6800" b="0" dirty="0">
                <a:solidFill>
                  <a:srgbClr val="FFC000"/>
                </a:solidFill>
                <a:latin typeface="Arial" pitchFamily="34" charset="0"/>
                <a:cs typeface="Arial" pitchFamily="34" charset="0"/>
              </a:rPr>
              <a:t>e vídeos em meio </a:t>
            </a:r>
            <a:r>
              <a:rPr lang="pt-BR" sz="6800" b="0" dirty="0" smtClean="0">
                <a:solidFill>
                  <a:srgbClr val="FFC000"/>
                </a:solidFill>
                <a:latin typeface="Arial" pitchFamily="34" charset="0"/>
                <a:cs typeface="Arial" pitchFamily="34" charset="0"/>
              </a:rPr>
              <a:t>digital;</a:t>
            </a:r>
            <a:endParaRPr lang="pt-BR" sz="6800" b="0" dirty="0" smtClean="0">
              <a:solidFill>
                <a:srgbClr val="FFC000"/>
              </a:solidFill>
              <a:effectLst/>
              <a:latin typeface="Arial" pitchFamily="34" charset="0"/>
              <a:cs typeface="Arial" pitchFamily="34" charset="0"/>
            </a:endParaRPr>
          </a:p>
          <a:p>
            <a:pPr marL="0" indent="0" algn="just">
              <a:lnSpc>
                <a:spcPct val="120000"/>
              </a:lnSpc>
              <a:spcBef>
                <a:spcPts val="0"/>
              </a:spcBef>
              <a:buNone/>
            </a:pPr>
            <a:r>
              <a:rPr lang="pt-BR" sz="6800" b="0" dirty="0" smtClean="0">
                <a:solidFill>
                  <a:srgbClr val="FFC000"/>
                </a:solidFill>
                <a:latin typeface="Arial" pitchFamily="34" charset="0"/>
                <a:cs typeface="Arial" pitchFamily="34" charset="0"/>
              </a:rPr>
              <a:t>. ficha sociocultural </a:t>
            </a:r>
            <a:r>
              <a:rPr lang="pt-BR" sz="6800" b="0" dirty="0">
                <a:solidFill>
                  <a:srgbClr val="FFC000"/>
                </a:solidFill>
                <a:latin typeface="Arial" pitchFamily="34" charset="0"/>
                <a:cs typeface="Arial" pitchFamily="34" charset="0"/>
              </a:rPr>
              <a:t>do público </a:t>
            </a:r>
            <a:r>
              <a:rPr lang="pt-BR" sz="6800" b="0" dirty="0" smtClean="0">
                <a:solidFill>
                  <a:srgbClr val="FFC000"/>
                </a:solidFill>
                <a:latin typeface="Arial" pitchFamily="34" charset="0"/>
                <a:cs typeface="Arial" pitchFamily="34" charset="0"/>
              </a:rPr>
              <a:t>beneficiado;</a:t>
            </a:r>
            <a:endParaRPr lang="pt-BR" sz="6800" b="0" dirty="0" smtClean="0">
              <a:solidFill>
                <a:srgbClr val="FFC000"/>
              </a:solidFill>
              <a:effectLst/>
              <a:latin typeface="Arial" pitchFamily="34" charset="0"/>
              <a:cs typeface="Arial" pitchFamily="34" charset="0"/>
            </a:endParaRPr>
          </a:p>
          <a:p>
            <a:pPr marL="0" indent="0" algn="just">
              <a:lnSpc>
                <a:spcPct val="120000"/>
              </a:lnSpc>
              <a:spcBef>
                <a:spcPts val="0"/>
              </a:spcBef>
              <a:buNone/>
            </a:pPr>
            <a:r>
              <a:rPr lang="pt-BR" sz="6800" b="0" dirty="0" smtClean="0">
                <a:solidFill>
                  <a:srgbClr val="FFC000"/>
                </a:solidFill>
                <a:latin typeface="Arial" pitchFamily="34" charset="0"/>
                <a:cs typeface="Arial" pitchFamily="34" charset="0"/>
              </a:rPr>
              <a:t>. declaração </a:t>
            </a:r>
            <a:r>
              <a:rPr lang="pt-BR" sz="6800" b="0" dirty="0">
                <a:solidFill>
                  <a:srgbClr val="FFC000"/>
                </a:solidFill>
                <a:latin typeface="Arial" pitchFamily="34" charset="0"/>
                <a:cs typeface="Arial" pitchFamily="34" charset="0"/>
              </a:rPr>
              <a:t>de realização do projeto no </a:t>
            </a:r>
            <a:r>
              <a:rPr lang="pt-BR" sz="6800" b="0" dirty="0" smtClean="0">
                <a:solidFill>
                  <a:srgbClr val="FFC000"/>
                </a:solidFill>
                <a:latin typeface="Arial" pitchFamily="34" charset="0"/>
                <a:cs typeface="Arial" pitchFamily="34" charset="0"/>
              </a:rPr>
              <a:t>município, contendo </a:t>
            </a:r>
            <a:r>
              <a:rPr lang="pt-BR" sz="6800" b="0" dirty="0">
                <a:solidFill>
                  <a:srgbClr val="FFC000"/>
                </a:solidFill>
                <a:latin typeface="Arial" pitchFamily="34" charset="0"/>
                <a:cs typeface="Arial" pitchFamily="34" charset="0"/>
              </a:rPr>
              <a:t>quantitativo de público beneficiado;</a:t>
            </a:r>
            <a:endParaRPr lang="pt-BR" sz="6800" b="0" dirty="0" smtClean="0">
              <a:solidFill>
                <a:srgbClr val="FFC000"/>
              </a:solidFill>
              <a:effectLst/>
              <a:latin typeface="Arial" pitchFamily="34" charset="0"/>
              <a:cs typeface="Arial" pitchFamily="34" charset="0"/>
            </a:endParaRPr>
          </a:p>
          <a:p>
            <a:pPr marL="0" indent="0" algn="just">
              <a:lnSpc>
                <a:spcPct val="120000"/>
              </a:lnSpc>
              <a:spcBef>
                <a:spcPts val="0"/>
              </a:spcBef>
              <a:buNone/>
            </a:pPr>
            <a:r>
              <a:rPr lang="pt-BR" sz="6800" b="0" dirty="0" smtClean="0">
                <a:solidFill>
                  <a:srgbClr val="FFC000"/>
                </a:solidFill>
                <a:latin typeface="Arial" pitchFamily="34" charset="0"/>
                <a:cs typeface="Arial" pitchFamily="34" charset="0"/>
              </a:rPr>
              <a:t>. 3 </a:t>
            </a:r>
            <a:r>
              <a:rPr lang="pt-BR" sz="6800" b="0" dirty="0">
                <a:solidFill>
                  <a:srgbClr val="FFC000"/>
                </a:solidFill>
                <a:latin typeface="Arial" pitchFamily="34" charset="0"/>
                <a:cs typeface="Arial" pitchFamily="34" charset="0"/>
              </a:rPr>
              <a:t>(três) cópias do produto final (DVD, CD, livro, fotos </a:t>
            </a:r>
            <a:r>
              <a:rPr lang="pt-BR" sz="6800" b="0" dirty="0" err="1">
                <a:solidFill>
                  <a:srgbClr val="FFC000"/>
                </a:solidFill>
                <a:latin typeface="Arial" pitchFamily="34" charset="0"/>
                <a:cs typeface="Arial" pitchFamily="34" charset="0"/>
              </a:rPr>
              <a:t>etc</a:t>
            </a:r>
            <a:r>
              <a:rPr lang="pt-BR" sz="6800" b="0" dirty="0">
                <a:solidFill>
                  <a:srgbClr val="FFC000"/>
                </a:solidFill>
                <a:latin typeface="Arial" pitchFamily="34" charset="0"/>
                <a:cs typeface="Arial" pitchFamily="34" charset="0"/>
              </a:rPr>
              <a:t>).</a:t>
            </a:r>
            <a:endParaRPr lang="pt-BR" sz="6800" b="0" dirty="0" smtClean="0">
              <a:solidFill>
                <a:srgbClr val="FFC000"/>
              </a:solidFill>
              <a:effectLst/>
              <a:latin typeface="Arial" pitchFamily="34" charset="0"/>
              <a:cs typeface="Arial" pitchFamily="34" charset="0"/>
            </a:endParaRPr>
          </a:p>
          <a:p>
            <a:pPr marL="0" indent="0" algn="just">
              <a:lnSpc>
                <a:spcPct val="120000"/>
              </a:lnSpc>
              <a:spcBef>
                <a:spcPts val="0"/>
              </a:spcBef>
              <a:buNone/>
            </a:pPr>
            <a:r>
              <a:rPr lang="pt-BR" sz="6800" b="0" dirty="0" smtClean="0">
                <a:solidFill>
                  <a:srgbClr val="FFC000"/>
                </a:solidFill>
                <a:latin typeface="Arial" pitchFamily="34" charset="0"/>
                <a:cs typeface="Arial" pitchFamily="34" charset="0"/>
              </a:rPr>
              <a:t>. Ao </a:t>
            </a:r>
            <a:r>
              <a:rPr lang="pt-BR" sz="6800" b="0" dirty="0">
                <a:solidFill>
                  <a:srgbClr val="FFC000"/>
                </a:solidFill>
                <a:latin typeface="Arial" pitchFamily="34" charset="0"/>
                <a:cs typeface="Arial" pitchFamily="34" charset="0"/>
              </a:rPr>
              <a:t>final do </a:t>
            </a:r>
            <a:r>
              <a:rPr lang="pt-BR" sz="6800" b="0" dirty="0" smtClean="0">
                <a:solidFill>
                  <a:srgbClr val="FFC000"/>
                </a:solidFill>
                <a:latin typeface="Arial" pitchFamily="34" charset="0"/>
                <a:cs typeface="Arial" pitchFamily="34" charset="0"/>
              </a:rPr>
              <a:t>projeto, </a:t>
            </a:r>
            <a:r>
              <a:rPr lang="pt-BR" sz="6800" b="0" dirty="0">
                <a:solidFill>
                  <a:srgbClr val="FFC000"/>
                </a:solidFill>
                <a:latin typeface="Arial" pitchFamily="34" charset="0"/>
                <a:cs typeface="Arial" pitchFamily="34" charset="0"/>
              </a:rPr>
              <a:t>o contemplado deverá ainda responder uma pesquisa institucional de caráter </a:t>
            </a:r>
            <a:r>
              <a:rPr lang="pt-BR" sz="6800" b="0" dirty="0" smtClean="0">
                <a:solidFill>
                  <a:srgbClr val="FFC000"/>
                </a:solidFill>
                <a:latin typeface="Arial" pitchFamily="34" charset="0"/>
                <a:cs typeface="Arial" pitchFamily="34" charset="0"/>
              </a:rPr>
              <a:t>obrigatório, </a:t>
            </a:r>
            <a:r>
              <a:rPr lang="pt-BR" sz="6800" b="0" dirty="0">
                <a:solidFill>
                  <a:srgbClr val="FFC000"/>
                </a:solidFill>
                <a:latin typeface="Arial" pitchFamily="34" charset="0"/>
                <a:cs typeface="Arial" pitchFamily="34" charset="0"/>
              </a:rPr>
              <a:t>visando avaliar a eficiência, eficácia e efetividade das ações realizadas por seu projeto neste edital.</a:t>
            </a:r>
            <a:endParaRPr lang="pt-BR" sz="6800" b="0" dirty="0" smtClean="0">
              <a:solidFill>
                <a:srgbClr val="FFC000"/>
              </a:solidFill>
              <a:effectLst/>
              <a:latin typeface="Arial" pitchFamily="34" charset="0"/>
              <a:cs typeface="Arial" pitchFamily="34" charset="0"/>
            </a:endParaRPr>
          </a:p>
          <a:p>
            <a:pPr marL="0" indent="0">
              <a:buNone/>
            </a:pPr>
            <a:endParaRPr lang="pt-BR" sz="6400" dirty="0" smtClean="0">
              <a:solidFill>
                <a:srgbClr val="FFC000"/>
              </a:solidFill>
              <a:latin typeface="Arial" pitchFamily="34" charset="0"/>
              <a:cs typeface="Arial" pitchFamily="34" charset="0"/>
            </a:endParaRPr>
          </a:p>
          <a:p>
            <a:pPr marL="0" indent="0">
              <a:buNone/>
            </a:pPr>
            <a:endParaRPr lang="pt-BR" dirty="0" smtClean="0">
              <a:solidFill>
                <a:srgbClr val="FFC000"/>
              </a:solidFill>
            </a:endParaRPr>
          </a:p>
          <a:p>
            <a:pPr marL="0" indent="0">
              <a:buNone/>
            </a:pPr>
            <a:endParaRPr lang="pt-BR" dirty="0">
              <a:solidFill>
                <a:srgbClr val="FFC000"/>
              </a:solidFill>
            </a:endParaRPr>
          </a:p>
        </p:txBody>
      </p:sp>
      <p:pic>
        <p:nvPicPr>
          <p:cNvPr id="7" name="Image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2936048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44824"/>
            <a:ext cx="8229600" cy="4525963"/>
          </a:xfrm>
        </p:spPr>
        <p:txBody>
          <a:bodyPr>
            <a:noAutofit/>
          </a:bodyPr>
          <a:lstStyle/>
          <a:p>
            <a:pPr marL="0" indent="0">
              <a:spcBef>
                <a:spcPts val="0"/>
              </a:spcBef>
              <a:buNone/>
            </a:pPr>
            <a:r>
              <a:rPr lang="pt-BR" sz="2000" b="0" dirty="0" smtClean="0">
                <a:solidFill>
                  <a:srgbClr val="FFC000"/>
                </a:solidFill>
                <a:latin typeface="Arial" pitchFamily="34" charset="0"/>
                <a:cs typeface="Arial" pitchFamily="34" charset="0"/>
              </a:rPr>
              <a:t>Anexos do edital:</a:t>
            </a:r>
          </a:p>
          <a:p>
            <a:pPr marL="0" indent="0">
              <a:spcBef>
                <a:spcPts val="0"/>
              </a:spcBef>
              <a:buNone/>
            </a:pPr>
            <a:endParaRPr lang="pt-BR" sz="2000" b="0" dirty="0" smtClean="0">
              <a:solidFill>
                <a:srgbClr val="FFC000"/>
              </a:solidFill>
              <a:latin typeface="Arial" pitchFamily="34" charset="0"/>
              <a:cs typeface="Arial" pitchFamily="34" charset="0"/>
            </a:endParaRPr>
          </a:p>
          <a:p>
            <a:pPr marL="0" indent="0">
              <a:spcBef>
                <a:spcPts val="0"/>
              </a:spcBef>
              <a:buNone/>
            </a:pPr>
            <a:r>
              <a:rPr lang="pt-BR" sz="2000" b="0" dirty="0" smtClean="0">
                <a:solidFill>
                  <a:srgbClr val="FFC000"/>
                </a:solidFill>
                <a:latin typeface="Arial" pitchFamily="34" charset="0"/>
                <a:cs typeface="Arial" pitchFamily="34" charset="0"/>
              </a:rPr>
              <a:t>Anexo 1A: ficha de inscrição categoria Criação e Experimentação.</a:t>
            </a:r>
          </a:p>
          <a:p>
            <a:pPr marL="0" indent="0">
              <a:spcBef>
                <a:spcPts val="0"/>
              </a:spcBef>
              <a:buNone/>
            </a:pPr>
            <a:r>
              <a:rPr lang="pt-BR" sz="2000" b="0" dirty="0" smtClean="0">
                <a:solidFill>
                  <a:srgbClr val="FFC000"/>
                </a:solidFill>
                <a:latin typeface="Arial" pitchFamily="34" charset="0"/>
                <a:cs typeface="Arial" pitchFamily="34" charset="0"/>
              </a:rPr>
              <a:t>Anexo 1B: ficha de inscrição categoria Continuidade.</a:t>
            </a:r>
          </a:p>
          <a:p>
            <a:pPr marL="0" indent="0">
              <a:spcBef>
                <a:spcPts val="0"/>
              </a:spcBef>
              <a:buNone/>
            </a:pPr>
            <a:r>
              <a:rPr lang="pt-BR" sz="2000" b="0" dirty="0" smtClean="0">
                <a:solidFill>
                  <a:srgbClr val="FFC000"/>
                </a:solidFill>
                <a:latin typeface="Arial" pitchFamily="34" charset="0"/>
                <a:cs typeface="Arial" pitchFamily="34" charset="0"/>
              </a:rPr>
              <a:t>Anexo 2: carta de anuência do Ponto de Cultura.</a:t>
            </a:r>
          </a:p>
          <a:p>
            <a:pPr marL="0" indent="0">
              <a:spcBef>
                <a:spcPts val="0"/>
              </a:spcBef>
              <a:buNone/>
            </a:pPr>
            <a:r>
              <a:rPr lang="pt-BR" sz="2000" b="0" dirty="0" smtClean="0">
                <a:solidFill>
                  <a:srgbClr val="FFC000"/>
                </a:solidFill>
                <a:latin typeface="Arial" pitchFamily="34" charset="0"/>
                <a:cs typeface="Arial" pitchFamily="34" charset="0"/>
              </a:rPr>
              <a:t>Anexo 3: formulário de recursos da etapa 1 do processo de seleção.</a:t>
            </a:r>
          </a:p>
          <a:p>
            <a:pPr marL="0" indent="0">
              <a:spcBef>
                <a:spcPts val="0"/>
              </a:spcBef>
              <a:buNone/>
            </a:pPr>
            <a:r>
              <a:rPr lang="pt-BR" sz="2000" b="0" dirty="0" smtClean="0">
                <a:solidFill>
                  <a:srgbClr val="FFC000"/>
                </a:solidFill>
                <a:latin typeface="Arial" pitchFamily="34" charset="0"/>
                <a:cs typeface="Arial" pitchFamily="34" charset="0"/>
              </a:rPr>
              <a:t>Anexo 4: formulário de recursos da etapa 2 do processo de seleção.</a:t>
            </a:r>
          </a:p>
          <a:p>
            <a:pPr marL="0" indent="0">
              <a:spcBef>
                <a:spcPts val="0"/>
              </a:spcBef>
              <a:buNone/>
            </a:pPr>
            <a:r>
              <a:rPr lang="pt-BR" sz="2000" b="0" dirty="0" smtClean="0">
                <a:solidFill>
                  <a:srgbClr val="FFC000"/>
                </a:solidFill>
                <a:latin typeface="Arial" pitchFamily="34" charset="0"/>
                <a:cs typeface="Arial" pitchFamily="34" charset="0"/>
              </a:rPr>
              <a:t>Anexo 5A: guia de elaboração de projetos categoria Criação e Experimentação</a:t>
            </a:r>
          </a:p>
          <a:p>
            <a:pPr marL="0" indent="0">
              <a:spcBef>
                <a:spcPts val="0"/>
              </a:spcBef>
              <a:buNone/>
            </a:pPr>
            <a:r>
              <a:rPr lang="pt-BR" sz="2000" b="0" dirty="0" smtClean="0">
                <a:solidFill>
                  <a:srgbClr val="FFC000"/>
                </a:solidFill>
                <a:latin typeface="Arial" pitchFamily="34" charset="0"/>
                <a:cs typeface="Arial" pitchFamily="34" charset="0"/>
              </a:rPr>
              <a:t>Anexo 5B: guia de elaboração de projetos categoria Continuidade.</a:t>
            </a:r>
          </a:p>
          <a:p>
            <a:pPr marL="0" indent="0">
              <a:spcBef>
                <a:spcPts val="0"/>
              </a:spcBef>
              <a:buNone/>
            </a:pPr>
            <a:r>
              <a:rPr lang="pt-BR" sz="2000" b="0" dirty="0" smtClean="0">
                <a:solidFill>
                  <a:srgbClr val="FFC000"/>
                </a:solidFill>
                <a:latin typeface="Arial" pitchFamily="34" charset="0"/>
                <a:cs typeface="Arial" pitchFamily="34" charset="0"/>
              </a:rPr>
              <a:t>Anexo 6: Perguntas frequentes.</a:t>
            </a:r>
          </a:p>
          <a:p>
            <a:pPr marL="0" indent="0">
              <a:spcBef>
                <a:spcPts val="0"/>
              </a:spcBef>
              <a:buNone/>
            </a:pPr>
            <a:r>
              <a:rPr lang="pt-BR" sz="2000" b="0" dirty="0" smtClean="0">
                <a:solidFill>
                  <a:srgbClr val="FFC000"/>
                </a:solidFill>
                <a:latin typeface="Arial" pitchFamily="34" charset="0"/>
                <a:cs typeface="Arial" pitchFamily="34" charset="0"/>
              </a:rPr>
              <a:t>Anexo 7: 10 passos para fazer sua inscrição corretamente.</a:t>
            </a:r>
          </a:p>
        </p:txBody>
      </p:sp>
      <p:pic>
        <p:nvPicPr>
          <p:cNvPr id="7" name="Image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252739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xmlns="" val="3954430409"/>
              </p:ext>
            </p:extLst>
          </p:nvPr>
        </p:nvGraphicFramePr>
        <p:xfrm>
          <a:off x="179512" y="1628800"/>
          <a:ext cx="8784976" cy="5120640"/>
        </p:xfrm>
        <a:graphic>
          <a:graphicData uri="http://schemas.openxmlformats.org/drawingml/2006/table">
            <a:tbl>
              <a:tblPr>
                <a:tableStyleId>{5C22544A-7EE6-4342-B048-85BDC9FD1C3A}</a:tableStyleId>
              </a:tblPr>
              <a:tblGrid>
                <a:gridCol w="8784976"/>
              </a:tblGrid>
              <a:tr h="179523">
                <a:tc>
                  <a:txBody>
                    <a:bodyPr/>
                    <a:lstStyle/>
                    <a:p>
                      <a:pPr>
                        <a:spcAft>
                          <a:spcPts val="0"/>
                        </a:spcAft>
                      </a:pPr>
                      <a:r>
                        <a:rPr lang="pt-BR" sz="1200" b="1" dirty="0">
                          <a:solidFill>
                            <a:schemeClr val="accent4">
                              <a:lumMod val="75000"/>
                            </a:schemeClr>
                          </a:solidFill>
                          <a:effectLst/>
                          <a:latin typeface="Arial" pitchFamily="34" charset="0"/>
                          <a:cs typeface="Arial" pitchFamily="34" charset="0"/>
                        </a:rPr>
                        <a:t>TÍTULO DO PROJETO </a:t>
                      </a:r>
                      <a:endParaRPr lang="pt-BR" sz="1200" b="1"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179523">
                <a:tc>
                  <a:txBody>
                    <a:bodyPr/>
                    <a:lstStyle/>
                    <a:p>
                      <a:pPr>
                        <a:spcAft>
                          <a:spcPts val="0"/>
                        </a:spcAft>
                      </a:pPr>
                      <a:r>
                        <a:rPr lang="pt-BR" sz="1200" b="0" dirty="0">
                          <a:solidFill>
                            <a:schemeClr val="accent4">
                              <a:lumMod val="75000"/>
                            </a:schemeClr>
                          </a:solidFill>
                          <a:effectLst/>
                          <a:latin typeface="Arial" pitchFamily="34" charset="0"/>
                          <a:cs typeface="Arial" pitchFamily="34" charset="0"/>
                        </a:rPr>
                        <a:t>Aqui o proponente deve colocar o nome escolhido para o projeto</a:t>
                      </a:r>
                      <a:endParaRPr lang="pt-BR" sz="1200" b="0"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179523">
                <a:tc>
                  <a:txBody>
                    <a:bodyPr/>
                    <a:lstStyle/>
                    <a:p>
                      <a:pPr>
                        <a:spcAft>
                          <a:spcPts val="0"/>
                        </a:spcAft>
                      </a:pPr>
                      <a:r>
                        <a:rPr lang="pt-BR" sz="1200" b="1" dirty="0">
                          <a:solidFill>
                            <a:schemeClr val="accent4">
                              <a:lumMod val="75000"/>
                            </a:schemeClr>
                          </a:solidFill>
                          <a:effectLst/>
                          <a:latin typeface="Arial" pitchFamily="34" charset="0"/>
                          <a:cs typeface="Arial" pitchFamily="34" charset="0"/>
                        </a:rPr>
                        <a:t>APRESENTAÇÃO</a:t>
                      </a:r>
                      <a:endParaRPr lang="pt-BR" sz="1200" b="1"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359047">
                <a:tc>
                  <a:txBody>
                    <a:bodyPr/>
                    <a:lstStyle/>
                    <a:p>
                      <a:pPr>
                        <a:spcAft>
                          <a:spcPts val="0"/>
                        </a:spcAft>
                      </a:pPr>
                      <a:r>
                        <a:rPr lang="pt-BR" sz="1200" b="0" dirty="0">
                          <a:solidFill>
                            <a:schemeClr val="accent4">
                              <a:lumMod val="75000"/>
                            </a:schemeClr>
                          </a:solidFill>
                          <a:effectLst/>
                          <a:latin typeface="Arial" pitchFamily="34" charset="0"/>
                          <a:cs typeface="Arial" pitchFamily="34" charset="0"/>
                        </a:rPr>
                        <a:t>Neste </a:t>
                      </a:r>
                      <a:r>
                        <a:rPr lang="pt-BR" sz="1200" b="0" dirty="0" smtClean="0">
                          <a:solidFill>
                            <a:schemeClr val="accent4">
                              <a:lumMod val="75000"/>
                            </a:schemeClr>
                          </a:solidFill>
                          <a:effectLst/>
                          <a:latin typeface="Arial" pitchFamily="34" charset="0"/>
                          <a:cs typeface="Arial" pitchFamily="34" charset="0"/>
                        </a:rPr>
                        <a:t>campo, </a:t>
                      </a:r>
                      <a:r>
                        <a:rPr lang="pt-BR" sz="1200" b="0" dirty="0">
                          <a:solidFill>
                            <a:schemeClr val="accent4">
                              <a:lumMod val="75000"/>
                            </a:schemeClr>
                          </a:solidFill>
                          <a:effectLst/>
                          <a:latin typeface="Arial" pitchFamily="34" charset="0"/>
                          <a:cs typeface="Arial" pitchFamily="34" charset="0"/>
                        </a:rPr>
                        <a:t>o proponente deve apresentar seu projeto, descrevendo-o conceitualmente e também relacionando suas atividades, informando o local e data de realização, se tem algum artista/grupo artístico envolvido em parceria.</a:t>
                      </a:r>
                      <a:endParaRPr lang="pt-BR" sz="1200" b="0"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179523">
                <a:tc>
                  <a:txBody>
                    <a:bodyPr/>
                    <a:lstStyle/>
                    <a:p>
                      <a:pPr>
                        <a:spcAft>
                          <a:spcPts val="0"/>
                        </a:spcAft>
                      </a:pPr>
                      <a:r>
                        <a:rPr lang="pt-BR" sz="1200" b="1" dirty="0">
                          <a:solidFill>
                            <a:schemeClr val="accent4">
                              <a:lumMod val="75000"/>
                            </a:schemeClr>
                          </a:solidFill>
                          <a:effectLst/>
                          <a:latin typeface="Arial" pitchFamily="34" charset="0"/>
                          <a:cs typeface="Arial" pitchFamily="34" charset="0"/>
                        </a:rPr>
                        <a:t>OBJETIVO </a:t>
                      </a:r>
                      <a:endParaRPr lang="pt-BR" sz="1200" b="1"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179523">
                <a:tc>
                  <a:txBody>
                    <a:bodyPr/>
                    <a:lstStyle/>
                    <a:p>
                      <a:pPr algn="just">
                        <a:spcAft>
                          <a:spcPts val="0"/>
                        </a:spcAft>
                      </a:pPr>
                      <a:r>
                        <a:rPr lang="pt-BR" sz="1200" b="0" dirty="0">
                          <a:solidFill>
                            <a:schemeClr val="accent4">
                              <a:lumMod val="75000"/>
                            </a:schemeClr>
                          </a:solidFill>
                          <a:effectLst/>
                          <a:latin typeface="Arial" pitchFamily="34" charset="0"/>
                          <a:cs typeface="Arial" pitchFamily="34" charset="0"/>
                        </a:rPr>
                        <a:t>Neste espaço, o proponente deve descrever de forma clara O QUÊ pretende fazer e alcançar com a execução do projeto. </a:t>
                      </a:r>
                      <a:endParaRPr lang="pt-BR" sz="1200" b="0"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179523">
                <a:tc>
                  <a:txBody>
                    <a:bodyPr/>
                    <a:lstStyle/>
                    <a:p>
                      <a:pPr>
                        <a:spcAft>
                          <a:spcPts val="0"/>
                        </a:spcAft>
                      </a:pPr>
                      <a:r>
                        <a:rPr lang="pt-BR" sz="1200" b="1" dirty="0">
                          <a:solidFill>
                            <a:schemeClr val="accent4">
                              <a:lumMod val="75000"/>
                            </a:schemeClr>
                          </a:solidFill>
                          <a:effectLst/>
                          <a:latin typeface="Arial" pitchFamily="34" charset="0"/>
                          <a:cs typeface="Arial" pitchFamily="34" charset="0"/>
                        </a:rPr>
                        <a:t>JUSTIFICATIVA </a:t>
                      </a:r>
                      <a:endParaRPr lang="pt-BR" sz="1200" b="1"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897617">
                <a:tc>
                  <a:txBody>
                    <a:bodyPr/>
                    <a:lstStyle/>
                    <a:p>
                      <a:pPr algn="just">
                        <a:spcAft>
                          <a:spcPts val="0"/>
                        </a:spcAft>
                      </a:pPr>
                      <a:r>
                        <a:rPr lang="pt-BR" sz="1200" b="0" dirty="0">
                          <a:solidFill>
                            <a:schemeClr val="accent4">
                              <a:lumMod val="75000"/>
                            </a:schemeClr>
                          </a:solidFill>
                          <a:effectLst/>
                          <a:latin typeface="Arial" pitchFamily="34" charset="0"/>
                          <a:cs typeface="Arial" pitchFamily="34" charset="0"/>
                        </a:rPr>
                        <a:t>Aqui, o proponente deve explicitar a IMPORTÂNCIA do projeto e as MOTIVAÇÕES que o levaram a apresentá-lo, observando os critérios de avaliação previstos no edital. O proponente deverá descrever também a CONTRIBUIÇÃO CULTURAL E ESTÉTICA DO PROJETO, ou seja, seu valor simbólico, histórico e cultural, sua contribuição para o desenvolvimento cultural e artístico nacional/regional, através das manifestações artísticas e culturais envolvidas. Além disso, é preciso evidenciar os benefícios gerados pelas ações sugeridas, seus atributos, a partir do alcance visado e da área de atuação da proposta.</a:t>
                      </a:r>
                      <a:endParaRPr lang="pt-BR" sz="1200" b="0"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179523">
                <a:tc>
                  <a:txBody>
                    <a:bodyPr/>
                    <a:lstStyle/>
                    <a:p>
                      <a:pPr>
                        <a:spcAft>
                          <a:spcPts val="0"/>
                        </a:spcAft>
                      </a:pPr>
                      <a:r>
                        <a:rPr lang="pt-BR" sz="1200" b="1" dirty="0">
                          <a:solidFill>
                            <a:schemeClr val="accent4">
                              <a:lumMod val="75000"/>
                            </a:schemeClr>
                          </a:solidFill>
                          <a:effectLst/>
                          <a:latin typeface="Arial" pitchFamily="34" charset="0"/>
                          <a:cs typeface="Arial" pitchFamily="34" charset="0"/>
                        </a:rPr>
                        <a:t>IMPACTO SOCIAL DA </a:t>
                      </a:r>
                      <a:r>
                        <a:rPr lang="pt-BR" sz="1200" b="1" dirty="0" smtClean="0">
                          <a:solidFill>
                            <a:schemeClr val="accent4">
                              <a:lumMod val="75000"/>
                            </a:schemeClr>
                          </a:solidFill>
                          <a:effectLst/>
                          <a:latin typeface="Arial" pitchFamily="34" charset="0"/>
                          <a:cs typeface="Arial" pitchFamily="34" charset="0"/>
                        </a:rPr>
                        <a:t>PROPOSTA  </a:t>
                      </a:r>
                      <a:r>
                        <a:rPr lang="pt-BR" sz="1200" b="1" dirty="0">
                          <a:solidFill>
                            <a:schemeClr val="accent4">
                              <a:lumMod val="75000"/>
                            </a:schemeClr>
                          </a:solidFill>
                          <a:effectLst/>
                          <a:latin typeface="Arial" pitchFamily="34" charset="0"/>
                          <a:cs typeface="Arial" pitchFamily="34" charset="0"/>
                        </a:rPr>
                        <a:t>e PÚBLICO ALVO</a:t>
                      </a:r>
                      <a:endParaRPr lang="pt-BR" sz="1200" b="1"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371958">
                <a:tc>
                  <a:txBody>
                    <a:bodyPr/>
                    <a:lstStyle/>
                    <a:p>
                      <a:pPr algn="just">
                        <a:spcAft>
                          <a:spcPts val="0"/>
                        </a:spcAft>
                      </a:pPr>
                      <a:r>
                        <a:rPr lang="pt-BR" sz="1200" b="0" dirty="0">
                          <a:solidFill>
                            <a:schemeClr val="accent4">
                              <a:lumMod val="75000"/>
                            </a:schemeClr>
                          </a:solidFill>
                          <a:effectLst/>
                          <a:latin typeface="Arial" pitchFamily="34" charset="0"/>
                          <a:cs typeface="Arial" pitchFamily="34" charset="0"/>
                        </a:rPr>
                        <a:t>O proponente deve descrever o público alvo do projeto, a estimativa do número de pessoas beneficiadas, as características </a:t>
                      </a:r>
                      <a:r>
                        <a:rPr lang="pt-BR" sz="1200" b="0" dirty="0" smtClean="0">
                          <a:solidFill>
                            <a:schemeClr val="accent4">
                              <a:lumMod val="75000"/>
                            </a:schemeClr>
                          </a:solidFill>
                          <a:effectLst/>
                          <a:latin typeface="Arial" pitchFamily="34" charset="0"/>
                          <a:cs typeface="Arial" pitchFamily="34" charset="0"/>
                        </a:rPr>
                        <a:t>socioeconômicas </a:t>
                      </a:r>
                      <a:r>
                        <a:rPr lang="pt-BR" sz="1200" b="0" dirty="0">
                          <a:solidFill>
                            <a:schemeClr val="accent4">
                              <a:lumMod val="75000"/>
                            </a:schemeClr>
                          </a:solidFill>
                          <a:effectLst/>
                          <a:latin typeface="Arial" pitchFamily="34" charset="0"/>
                          <a:cs typeface="Arial" pitchFamily="34" charset="0"/>
                        </a:rPr>
                        <a:t>da população beneficiada, a duração e a profundidade das ações de fruição, sensibilização, capacitação ou formação.</a:t>
                      </a:r>
                      <a:endParaRPr lang="pt-BR" sz="1200" b="0"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179523">
                <a:tc>
                  <a:txBody>
                    <a:bodyPr/>
                    <a:lstStyle/>
                    <a:p>
                      <a:pPr>
                        <a:spcAft>
                          <a:spcPts val="0"/>
                        </a:spcAft>
                      </a:pPr>
                      <a:r>
                        <a:rPr lang="pt-BR" sz="1200" b="1" dirty="0">
                          <a:solidFill>
                            <a:schemeClr val="accent4">
                              <a:lumMod val="75000"/>
                            </a:schemeClr>
                          </a:solidFill>
                          <a:effectLst/>
                          <a:latin typeface="Arial" pitchFamily="34" charset="0"/>
                          <a:cs typeface="Arial" pitchFamily="34" charset="0"/>
                        </a:rPr>
                        <a:t>PLANO DE EXECUÇÃO/METODOLOGIA/CRONOGRAMA</a:t>
                      </a:r>
                      <a:endParaRPr lang="pt-BR" sz="1200" b="1"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538570">
                <a:tc>
                  <a:txBody>
                    <a:bodyPr/>
                    <a:lstStyle/>
                    <a:p>
                      <a:pPr algn="just">
                        <a:spcAft>
                          <a:spcPts val="0"/>
                        </a:spcAft>
                      </a:pPr>
                      <a:r>
                        <a:rPr lang="pt-BR" sz="1200" b="0" dirty="0">
                          <a:solidFill>
                            <a:schemeClr val="accent4">
                              <a:lumMod val="75000"/>
                            </a:schemeClr>
                          </a:solidFill>
                          <a:effectLst/>
                          <a:latin typeface="Arial" pitchFamily="34" charset="0"/>
                          <a:cs typeface="Arial" pitchFamily="34" charset="0"/>
                        </a:rPr>
                        <a:t>Neste item, o proponente deve apresentar: </a:t>
                      </a:r>
                    </a:p>
                    <a:p>
                      <a:pPr algn="just">
                        <a:spcAft>
                          <a:spcPts val="0"/>
                        </a:spcAft>
                      </a:pPr>
                      <a:r>
                        <a:rPr lang="pt-BR" sz="1200" b="0" dirty="0">
                          <a:solidFill>
                            <a:schemeClr val="accent4">
                              <a:lumMod val="75000"/>
                            </a:schemeClr>
                          </a:solidFill>
                          <a:effectLst/>
                          <a:latin typeface="Arial" pitchFamily="34" charset="0"/>
                          <a:cs typeface="Arial" pitchFamily="34" charset="0"/>
                        </a:rPr>
                        <a:t>1. os procedimentos e as ações necessárias para a execução do projeto (“como irá fazer”); </a:t>
                      </a:r>
                    </a:p>
                    <a:p>
                      <a:pPr algn="just">
                        <a:spcAft>
                          <a:spcPts val="0"/>
                        </a:spcAft>
                      </a:pPr>
                      <a:r>
                        <a:rPr lang="pt-BR" sz="1200" b="0" dirty="0">
                          <a:solidFill>
                            <a:schemeClr val="accent4">
                              <a:lumMod val="75000"/>
                            </a:schemeClr>
                          </a:solidFill>
                          <a:effectLst/>
                          <a:latin typeface="Arial" pitchFamily="34" charset="0"/>
                          <a:cs typeface="Arial" pitchFamily="34" charset="0"/>
                        </a:rPr>
                        <a:t>2. o cronograma das ações propostas (com indicações dos respectivos prazos para as atividades).</a:t>
                      </a:r>
                      <a:endParaRPr lang="pt-BR" sz="1200" b="0"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179523">
                <a:tc>
                  <a:txBody>
                    <a:bodyPr/>
                    <a:lstStyle/>
                    <a:p>
                      <a:pPr algn="just">
                        <a:spcAft>
                          <a:spcPts val="0"/>
                        </a:spcAft>
                      </a:pPr>
                      <a:r>
                        <a:rPr lang="pt-BR" sz="1200" b="1" dirty="0">
                          <a:solidFill>
                            <a:schemeClr val="accent4">
                              <a:lumMod val="75000"/>
                            </a:schemeClr>
                          </a:solidFill>
                          <a:effectLst/>
                          <a:latin typeface="Arial" pitchFamily="34" charset="0"/>
                          <a:cs typeface="Arial" pitchFamily="34" charset="0"/>
                        </a:rPr>
                        <a:t>MECANISMOS DE SUSTENTABILIDADE</a:t>
                      </a:r>
                      <a:endParaRPr lang="pt-BR" sz="1200" b="1"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538570">
                <a:tc>
                  <a:txBody>
                    <a:bodyPr/>
                    <a:lstStyle/>
                    <a:p>
                      <a:pPr algn="just">
                        <a:spcAft>
                          <a:spcPts val="0"/>
                        </a:spcAft>
                      </a:pPr>
                      <a:r>
                        <a:rPr lang="pt-BR" sz="1200" b="0" dirty="0">
                          <a:solidFill>
                            <a:schemeClr val="accent4">
                              <a:lumMod val="75000"/>
                            </a:schemeClr>
                          </a:solidFill>
                          <a:effectLst/>
                          <a:latin typeface="Arial" pitchFamily="34" charset="0"/>
                          <a:cs typeface="Arial" pitchFamily="34" charset="0"/>
                        </a:rPr>
                        <a:t>O proponente </a:t>
                      </a:r>
                      <a:r>
                        <a:rPr lang="pt-BR" sz="1200" b="0" dirty="0" smtClean="0">
                          <a:solidFill>
                            <a:schemeClr val="accent4">
                              <a:lumMod val="75000"/>
                            </a:schemeClr>
                          </a:solidFill>
                          <a:effectLst/>
                          <a:latin typeface="Arial" pitchFamily="34" charset="0"/>
                          <a:cs typeface="Arial" pitchFamily="34" charset="0"/>
                        </a:rPr>
                        <a:t>deve descrever </a:t>
                      </a:r>
                      <a:r>
                        <a:rPr lang="pt-BR" sz="1200" b="0" dirty="0">
                          <a:solidFill>
                            <a:schemeClr val="accent4">
                              <a:lumMod val="75000"/>
                            </a:schemeClr>
                          </a:solidFill>
                          <a:effectLst/>
                          <a:latin typeface="Arial" pitchFamily="34" charset="0"/>
                          <a:cs typeface="Arial" pitchFamily="34" charset="0"/>
                        </a:rPr>
                        <a:t>as ações que garantam a continuidade da iniciativa, ou seja, como o projeto pode continuar naquela </a:t>
                      </a:r>
                      <a:r>
                        <a:rPr lang="pt-BR" sz="1200" b="0" dirty="0" smtClean="0">
                          <a:solidFill>
                            <a:schemeClr val="accent4">
                              <a:lumMod val="75000"/>
                            </a:schemeClr>
                          </a:solidFill>
                          <a:effectLst/>
                          <a:latin typeface="Arial" pitchFamily="34" charset="0"/>
                          <a:cs typeface="Arial" pitchFamily="34" charset="0"/>
                        </a:rPr>
                        <a:t>comunidade, </a:t>
                      </a:r>
                      <a:r>
                        <a:rPr lang="pt-BR" sz="1200" b="0" dirty="0">
                          <a:solidFill>
                            <a:schemeClr val="accent4">
                              <a:lumMod val="75000"/>
                            </a:schemeClr>
                          </a:solidFill>
                          <a:effectLst/>
                          <a:latin typeface="Arial" pitchFamily="34" charset="0"/>
                          <a:cs typeface="Arial" pitchFamily="34" charset="0"/>
                        </a:rPr>
                        <a:t>após sua conclusão, independente de presença do artista/proponente. </a:t>
                      </a:r>
                      <a:r>
                        <a:rPr lang="pt-BR" sz="1200" b="0" dirty="0" err="1">
                          <a:solidFill>
                            <a:schemeClr val="accent4">
                              <a:lumMod val="75000"/>
                            </a:schemeClr>
                          </a:solidFill>
                          <a:effectLst/>
                          <a:latin typeface="Arial" pitchFamily="34" charset="0"/>
                          <a:cs typeface="Arial" pitchFamily="34" charset="0"/>
                        </a:rPr>
                        <a:t>Ex</a:t>
                      </a:r>
                      <a:r>
                        <a:rPr lang="pt-BR" sz="1200" b="0" dirty="0">
                          <a:solidFill>
                            <a:schemeClr val="accent4">
                              <a:lumMod val="75000"/>
                            </a:schemeClr>
                          </a:solidFill>
                          <a:effectLst/>
                          <a:latin typeface="Arial" pitchFamily="34" charset="0"/>
                          <a:cs typeface="Arial" pitchFamily="34" charset="0"/>
                        </a:rPr>
                        <a:t>: capacitação de artistas/pessoas locais, inscrição da iniciativa em outros editais, construção de </a:t>
                      </a:r>
                      <a:r>
                        <a:rPr lang="pt-BR" sz="1200" b="0" dirty="0" smtClean="0">
                          <a:solidFill>
                            <a:schemeClr val="accent4">
                              <a:lumMod val="75000"/>
                            </a:schemeClr>
                          </a:solidFill>
                          <a:effectLst/>
                          <a:latin typeface="Arial" pitchFamily="34" charset="0"/>
                          <a:cs typeface="Arial" pitchFamily="34" charset="0"/>
                        </a:rPr>
                        <a:t>parcerias </a:t>
                      </a:r>
                      <a:r>
                        <a:rPr lang="pt-BR" sz="1200" b="0" dirty="0">
                          <a:solidFill>
                            <a:schemeClr val="accent4">
                              <a:lumMod val="75000"/>
                            </a:schemeClr>
                          </a:solidFill>
                          <a:effectLst/>
                          <a:latin typeface="Arial" pitchFamily="34" charset="0"/>
                          <a:cs typeface="Arial" pitchFamily="34" charset="0"/>
                        </a:rPr>
                        <a:t>etc. </a:t>
                      </a:r>
                      <a:endParaRPr lang="pt-BR" sz="1200" b="0"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179523">
                <a:tc>
                  <a:txBody>
                    <a:bodyPr/>
                    <a:lstStyle/>
                    <a:p>
                      <a:pPr>
                        <a:spcAft>
                          <a:spcPts val="0"/>
                        </a:spcAft>
                      </a:pPr>
                      <a:r>
                        <a:rPr lang="pt-BR" sz="1200" b="1" dirty="0">
                          <a:solidFill>
                            <a:schemeClr val="accent4">
                              <a:lumMod val="75000"/>
                            </a:schemeClr>
                          </a:solidFill>
                          <a:effectLst/>
                          <a:latin typeface="Arial" pitchFamily="34" charset="0"/>
                          <a:cs typeface="Arial" pitchFamily="34" charset="0"/>
                        </a:rPr>
                        <a:t>PRODUTO FINAL PREVISTO </a:t>
                      </a:r>
                      <a:endParaRPr lang="pt-BR" sz="1200" b="1"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r h="179523">
                <a:tc>
                  <a:txBody>
                    <a:bodyPr/>
                    <a:lstStyle/>
                    <a:p>
                      <a:pPr algn="just">
                        <a:spcAft>
                          <a:spcPts val="0"/>
                        </a:spcAft>
                      </a:pPr>
                      <a:r>
                        <a:rPr lang="pt-BR" sz="1200" b="0" dirty="0">
                          <a:solidFill>
                            <a:schemeClr val="accent4">
                              <a:lumMod val="75000"/>
                            </a:schemeClr>
                          </a:solidFill>
                          <a:effectLst/>
                          <a:latin typeface="Arial" pitchFamily="34" charset="0"/>
                          <a:cs typeface="Arial" pitchFamily="34" charset="0"/>
                        </a:rPr>
                        <a:t>O proponente deve apresentar o produto final previsto por seu projeto. Por exemplo: um espetáculo de dança, uma peça de </a:t>
                      </a:r>
                      <a:r>
                        <a:rPr lang="pt-BR" sz="1200" b="0" dirty="0" smtClean="0">
                          <a:solidFill>
                            <a:schemeClr val="accent4">
                              <a:lumMod val="75000"/>
                            </a:schemeClr>
                          </a:solidFill>
                          <a:effectLst/>
                          <a:latin typeface="Arial" pitchFamily="34" charset="0"/>
                          <a:cs typeface="Arial" pitchFamily="34" charset="0"/>
                        </a:rPr>
                        <a:t>teatro </a:t>
                      </a:r>
                      <a:r>
                        <a:rPr lang="pt-BR" sz="1200" b="0" dirty="0">
                          <a:solidFill>
                            <a:schemeClr val="accent4">
                              <a:lumMod val="75000"/>
                            </a:schemeClr>
                          </a:solidFill>
                          <a:effectLst/>
                          <a:latin typeface="Arial" pitchFamily="34" charset="0"/>
                          <a:cs typeface="Arial" pitchFamily="34" charset="0"/>
                        </a:rPr>
                        <a:t>etc. </a:t>
                      </a:r>
                      <a:endParaRPr lang="pt-BR" sz="1200" b="0" dirty="0">
                        <a:solidFill>
                          <a:schemeClr val="accent4">
                            <a:lumMod val="75000"/>
                          </a:schemeClr>
                        </a:solidFill>
                        <a:effectLst/>
                        <a:latin typeface="Arial" pitchFamily="34" charset="0"/>
                        <a:ea typeface="Times New Roman"/>
                        <a:cs typeface="Arial" pitchFamily="34" charset="0"/>
                      </a:endParaRPr>
                    </a:p>
                  </a:txBody>
                  <a:tcPr marL="59034" marR="59034" marT="0" marB="0">
                    <a:solidFill>
                      <a:srgbClr val="FFC000"/>
                    </a:solidFill>
                  </a:tcPr>
                </a:tc>
              </a:tr>
            </a:tbl>
          </a:graphicData>
        </a:graphic>
      </p:graphicFrame>
      <p:pic>
        <p:nvPicPr>
          <p:cNvPr id="9" name="Imagem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
        <p:nvSpPr>
          <p:cNvPr id="10" name="CaixaDeTexto 9"/>
          <p:cNvSpPr txBox="1"/>
          <p:nvPr/>
        </p:nvSpPr>
        <p:spPr>
          <a:xfrm>
            <a:off x="1215151" y="1156443"/>
            <a:ext cx="6713697" cy="369332"/>
          </a:xfrm>
          <a:prstGeom prst="rect">
            <a:avLst/>
          </a:prstGeom>
          <a:noFill/>
        </p:spPr>
        <p:txBody>
          <a:bodyPr wrap="none" rtlCol="0">
            <a:spAutoFit/>
          </a:bodyPr>
          <a:lstStyle/>
          <a:p>
            <a:r>
              <a:rPr lang="pt-BR" dirty="0" smtClean="0">
                <a:solidFill>
                  <a:srgbClr val="FFC000"/>
                </a:solidFill>
              </a:rPr>
              <a:t>Guia de elaboração de projetos – Categoria Criação e Experimentação</a:t>
            </a:r>
            <a:endParaRPr lang="pt-BR" dirty="0">
              <a:solidFill>
                <a:srgbClr val="FFC000"/>
              </a:solidFill>
            </a:endParaRPr>
          </a:p>
        </p:txBody>
      </p:sp>
    </p:spTree>
    <p:extLst>
      <p:ext uri="{BB962C8B-B14F-4D97-AF65-F5344CB8AC3E}">
        <p14:creationId xmlns:p14="http://schemas.microsoft.com/office/powerpoint/2010/main" xmlns="" val="191905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xmlns="" val="741623501"/>
              </p:ext>
            </p:extLst>
          </p:nvPr>
        </p:nvGraphicFramePr>
        <p:xfrm>
          <a:off x="179512" y="1556792"/>
          <a:ext cx="8784976" cy="5161603"/>
        </p:xfrm>
        <a:graphic>
          <a:graphicData uri="http://schemas.openxmlformats.org/drawingml/2006/table">
            <a:tbl>
              <a:tblPr>
                <a:tableStyleId>{5C22544A-7EE6-4342-B048-85BDC9FD1C3A}</a:tableStyleId>
              </a:tblPr>
              <a:tblGrid>
                <a:gridCol w="8784976"/>
              </a:tblGrid>
              <a:tr h="166977">
                <a:tc>
                  <a:txBody>
                    <a:bodyPr/>
                    <a:lstStyle/>
                    <a:p>
                      <a:pPr>
                        <a:spcAft>
                          <a:spcPts val="0"/>
                        </a:spcAft>
                      </a:pPr>
                      <a:r>
                        <a:rPr lang="pt-BR" sz="1150" b="1" dirty="0">
                          <a:solidFill>
                            <a:schemeClr val="accent4">
                              <a:lumMod val="75000"/>
                            </a:schemeClr>
                          </a:solidFill>
                          <a:effectLst/>
                          <a:latin typeface="Arial" pitchFamily="34" charset="0"/>
                          <a:cs typeface="Arial" pitchFamily="34" charset="0"/>
                        </a:rPr>
                        <a:t>TÍTULO DO PROJETO </a:t>
                      </a:r>
                      <a:endParaRPr lang="pt-BR" sz="1150" b="1"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166977">
                <a:tc>
                  <a:txBody>
                    <a:bodyPr/>
                    <a:lstStyle/>
                    <a:p>
                      <a:pPr>
                        <a:spcAft>
                          <a:spcPts val="0"/>
                        </a:spcAft>
                      </a:pPr>
                      <a:r>
                        <a:rPr lang="pt-BR" sz="1150" dirty="0">
                          <a:solidFill>
                            <a:schemeClr val="accent4">
                              <a:lumMod val="75000"/>
                            </a:schemeClr>
                          </a:solidFill>
                          <a:effectLst/>
                          <a:latin typeface="Arial" pitchFamily="34" charset="0"/>
                          <a:cs typeface="Arial" pitchFamily="34" charset="0"/>
                        </a:rPr>
                        <a:t>Aqui o proponente deve colocar o nome escolhido para o projeto</a:t>
                      </a:r>
                      <a:endParaRPr lang="pt-BR" sz="1150"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166977">
                <a:tc>
                  <a:txBody>
                    <a:bodyPr/>
                    <a:lstStyle/>
                    <a:p>
                      <a:pPr>
                        <a:spcAft>
                          <a:spcPts val="0"/>
                        </a:spcAft>
                      </a:pPr>
                      <a:r>
                        <a:rPr lang="pt-BR" sz="1150" b="1" dirty="0">
                          <a:solidFill>
                            <a:schemeClr val="accent4">
                              <a:lumMod val="75000"/>
                            </a:schemeClr>
                          </a:solidFill>
                          <a:effectLst/>
                          <a:latin typeface="Arial" pitchFamily="34" charset="0"/>
                          <a:cs typeface="Arial" pitchFamily="34" charset="0"/>
                        </a:rPr>
                        <a:t>APRESENTAÇÃO</a:t>
                      </a:r>
                      <a:endParaRPr lang="pt-BR" sz="1150" b="1"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386645">
                <a:tc>
                  <a:txBody>
                    <a:bodyPr/>
                    <a:lstStyle/>
                    <a:p>
                      <a:pPr>
                        <a:spcAft>
                          <a:spcPts val="0"/>
                        </a:spcAft>
                      </a:pPr>
                      <a:r>
                        <a:rPr lang="pt-BR" sz="1150" dirty="0">
                          <a:solidFill>
                            <a:schemeClr val="accent4">
                              <a:lumMod val="75000"/>
                            </a:schemeClr>
                          </a:solidFill>
                          <a:effectLst/>
                          <a:latin typeface="Arial" pitchFamily="34" charset="0"/>
                          <a:cs typeface="Arial" pitchFamily="34" charset="0"/>
                        </a:rPr>
                        <a:t>Neste campo o proponente deve apresentar seu projeto, descrevendo-o conceitualmente </a:t>
                      </a:r>
                      <a:r>
                        <a:rPr lang="pt-BR" sz="1150" dirty="0" smtClean="0">
                          <a:solidFill>
                            <a:schemeClr val="accent4">
                              <a:lumMod val="75000"/>
                            </a:schemeClr>
                          </a:solidFill>
                          <a:effectLst/>
                          <a:latin typeface="Arial" pitchFamily="34" charset="0"/>
                          <a:cs typeface="Arial" pitchFamily="34" charset="0"/>
                        </a:rPr>
                        <a:t>e, também, </a:t>
                      </a:r>
                      <a:r>
                        <a:rPr lang="pt-BR" sz="1150" dirty="0">
                          <a:solidFill>
                            <a:schemeClr val="accent4">
                              <a:lumMod val="75000"/>
                            </a:schemeClr>
                          </a:solidFill>
                          <a:effectLst/>
                          <a:latin typeface="Arial" pitchFamily="34" charset="0"/>
                          <a:cs typeface="Arial" pitchFamily="34" charset="0"/>
                        </a:rPr>
                        <a:t>relacionando suas atividades, informando o local e data de realização, se tem algum artista/grupo artístico envolvido em parceria.</a:t>
                      </a:r>
                      <a:endParaRPr lang="pt-BR" sz="1150"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166977">
                <a:tc>
                  <a:txBody>
                    <a:bodyPr/>
                    <a:lstStyle/>
                    <a:p>
                      <a:pPr>
                        <a:spcAft>
                          <a:spcPts val="0"/>
                        </a:spcAft>
                      </a:pPr>
                      <a:r>
                        <a:rPr lang="pt-BR" sz="1150" b="1" dirty="0">
                          <a:solidFill>
                            <a:schemeClr val="accent4">
                              <a:lumMod val="75000"/>
                            </a:schemeClr>
                          </a:solidFill>
                          <a:effectLst/>
                          <a:latin typeface="Arial" pitchFamily="34" charset="0"/>
                          <a:cs typeface="Arial" pitchFamily="34" charset="0"/>
                        </a:rPr>
                        <a:t>OBJETIVO </a:t>
                      </a:r>
                      <a:endParaRPr lang="pt-BR" sz="1150" b="1"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216878">
                <a:tc>
                  <a:txBody>
                    <a:bodyPr/>
                    <a:lstStyle/>
                    <a:p>
                      <a:pPr algn="just">
                        <a:spcAft>
                          <a:spcPts val="0"/>
                        </a:spcAft>
                      </a:pPr>
                      <a:r>
                        <a:rPr lang="pt-BR" sz="1150" dirty="0">
                          <a:solidFill>
                            <a:schemeClr val="accent4">
                              <a:lumMod val="75000"/>
                            </a:schemeClr>
                          </a:solidFill>
                          <a:effectLst/>
                          <a:latin typeface="Arial" pitchFamily="34" charset="0"/>
                          <a:cs typeface="Arial" pitchFamily="34" charset="0"/>
                        </a:rPr>
                        <a:t>Neste espaço, o proponente deve descrever de forma clara O QUÊ pretende fazer e alcançar com a execução do projeto. </a:t>
                      </a:r>
                      <a:endParaRPr lang="pt-BR" sz="1150"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166977">
                <a:tc>
                  <a:txBody>
                    <a:bodyPr/>
                    <a:lstStyle/>
                    <a:p>
                      <a:pPr>
                        <a:spcAft>
                          <a:spcPts val="0"/>
                        </a:spcAft>
                      </a:pPr>
                      <a:r>
                        <a:rPr lang="pt-BR" sz="1150" b="1" dirty="0">
                          <a:solidFill>
                            <a:schemeClr val="accent4">
                              <a:lumMod val="75000"/>
                            </a:schemeClr>
                          </a:solidFill>
                          <a:effectLst/>
                          <a:latin typeface="Arial" pitchFamily="34" charset="0"/>
                          <a:cs typeface="Arial" pitchFamily="34" charset="0"/>
                        </a:rPr>
                        <a:t>JUSTIFICATIVA </a:t>
                      </a:r>
                      <a:endParaRPr lang="pt-BR" sz="1150" b="1"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902743">
                <a:tc>
                  <a:txBody>
                    <a:bodyPr/>
                    <a:lstStyle/>
                    <a:p>
                      <a:pPr algn="just">
                        <a:spcAft>
                          <a:spcPts val="0"/>
                        </a:spcAft>
                      </a:pPr>
                      <a:r>
                        <a:rPr lang="pt-BR" sz="1150" dirty="0">
                          <a:solidFill>
                            <a:schemeClr val="accent4">
                              <a:lumMod val="75000"/>
                            </a:schemeClr>
                          </a:solidFill>
                          <a:effectLst/>
                          <a:latin typeface="Arial" pitchFamily="34" charset="0"/>
                          <a:cs typeface="Arial" pitchFamily="34" charset="0"/>
                        </a:rPr>
                        <a:t>Aqui, o proponente deve explicitar, principalmente, a IMPORTÂNCIA DA CONTINUIDADE do projeto e as MOTIVAÇÕES que o levaram a apresentá-lo novamente, observando os critérios de avaliação previstos no edital. Neste </a:t>
                      </a:r>
                      <a:r>
                        <a:rPr lang="pt-BR" sz="1150" dirty="0" smtClean="0">
                          <a:solidFill>
                            <a:schemeClr val="accent4">
                              <a:lumMod val="75000"/>
                            </a:schemeClr>
                          </a:solidFill>
                          <a:effectLst/>
                          <a:latin typeface="Arial" pitchFamily="34" charset="0"/>
                          <a:cs typeface="Arial" pitchFamily="34" charset="0"/>
                        </a:rPr>
                        <a:t>item, </a:t>
                      </a:r>
                      <a:r>
                        <a:rPr lang="pt-BR" sz="1150" dirty="0">
                          <a:solidFill>
                            <a:schemeClr val="accent4">
                              <a:lumMod val="75000"/>
                            </a:schemeClr>
                          </a:solidFill>
                          <a:effectLst/>
                          <a:latin typeface="Arial" pitchFamily="34" charset="0"/>
                          <a:cs typeface="Arial" pitchFamily="34" charset="0"/>
                        </a:rPr>
                        <a:t>o proponente descreverá a relevância do projeto e por que é importante realizá-lo mais uma vez, no mesmo local ou em outro Ponto de Cultura. O proponente deverá descrever também a CONTRIBUIÇÃO CULTURAL E ESTÉTICA DO PROJETO, ou seja, seu valor simbólico, histórico e cultural, sua contribuição para o desenvolvimento cultural e artístico nacional/regional através das manifestações artísticas e culturais envolvidas, não esquecendo a caraterística de continuidade. Além disso, é preciso evidenciar os benefícios gerados pelas ações sugeridas, seus atributos, a partir do alcance visado e da área de atuação da proposta.</a:t>
                      </a:r>
                      <a:endParaRPr lang="pt-BR" sz="1150"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166977">
                <a:tc>
                  <a:txBody>
                    <a:bodyPr/>
                    <a:lstStyle/>
                    <a:p>
                      <a:pPr>
                        <a:spcAft>
                          <a:spcPts val="0"/>
                        </a:spcAft>
                      </a:pPr>
                      <a:r>
                        <a:rPr lang="pt-BR" sz="1150" b="1" dirty="0">
                          <a:solidFill>
                            <a:schemeClr val="accent4">
                              <a:lumMod val="75000"/>
                            </a:schemeClr>
                          </a:solidFill>
                          <a:effectLst/>
                          <a:latin typeface="Arial" pitchFamily="34" charset="0"/>
                          <a:cs typeface="Arial" pitchFamily="34" charset="0"/>
                        </a:rPr>
                        <a:t>IMPACTO SOCIAL DA PROPOSTA e PÚBLICO ALVO</a:t>
                      </a:r>
                      <a:endParaRPr lang="pt-BR" sz="1150" b="1"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351840">
                <a:tc>
                  <a:txBody>
                    <a:bodyPr/>
                    <a:lstStyle/>
                    <a:p>
                      <a:pPr algn="just">
                        <a:spcAft>
                          <a:spcPts val="0"/>
                        </a:spcAft>
                      </a:pPr>
                      <a:r>
                        <a:rPr lang="pt-BR" sz="1150" dirty="0">
                          <a:solidFill>
                            <a:schemeClr val="accent4">
                              <a:lumMod val="75000"/>
                            </a:schemeClr>
                          </a:solidFill>
                          <a:effectLst/>
                          <a:latin typeface="Arial" pitchFamily="34" charset="0"/>
                          <a:cs typeface="Arial" pitchFamily="34" charset="0"/>
                        </a:rPr>
                        <a:t>O proponente deve descrever o público alvo do projeto, a estimativa do número de pessoas beneficiadas, as características </a:t>
                      </a:r>
                      <a:r>
                        <a:rPr lang="pt-BR" sz="1150" dirty="0" err="1">
                          <a:solidFill>
                            <a:schemeClr val="accent4">
                              <a:lumMod val="75000"/>
                            </a:schemeClr>
                          </a:solidFill>
                          <a:effectLst/>
                          <a:latin typeface="Arial" pitchFamily="34" charset="0"/>
                          <a:cs typeface="Arial" pitchFamily="34" charset="0"/>
                        </a:rPr>
                        <a:t>sócio-econômicas</a:t>
                      </a:r>
                      <a:r>
                        <a:rPr lang="pt-BR" sz="1150" dirty="0">
                          <a:solidFill>
                            <a:schemeClr val="accent4">
                              <a:lumMod val="75000"/>
                            </a:schemeClr>
                          </a:solidFill>
                          <a:effectLst/>
                          <a:latin typeface="Arial" pitchFamily="34" charset="0"/>
                          <a:cs typeface="Arial" pitchFamily="34" charset="0"/>
                        </a:rPr>
                        <a:t> da população beneficiada, a duração e a profundidade das ações de fruição, sensibilização, capacitação ou formação.</a:t>
                      </a:r>
                      <a:endParaRPr lang="pt-BR" sz="1150"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166977">
                <a:tc>
                  <a:txBody>
                    <a:bodyPr/>
                    <a:lstStyle/>
                    <a:p>
                      <a:pPr>
                        <a:spcAft>
                          <a:spcPts val="0"/>
                        </a:spcAft>
                      </a:pPr>
                      <a:r>
                        <a:rPr lang="pt-BR" sz="1150" b="1" dirty="0">
                          <a:solidFill>
                            <a:schemeClr val="accent4">
                              <a:lumMod val="75000"/>
                            </a:schemeClr>
                          </a:solidFill>
                          <a:effectLst/>
                          <a:latin typeface="Arial" pitchFamily="34" charset="0"/>
                          <a:cs typeface="Arial" pitchFamily="34" charset="0"/>
                        </a:rPr>
                        <a:t>PLANO DE EXECUÇÃO/METODOLOGIA/CRONOGRAMA</a:t>
                      </a:r>
                      <a:endParaRPr lang="pt-BR" sz="1150" b="1"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523360">
                <a:tc>
                  <a:txBody>
                    <a:bodyPr/>
                    <a:lstStyle/>
                    <a:p>
                      <a:pPr algn="just">
                        <a:spcAft>
                          <a:spcPts val="0"/>
                        </a:spcAft>
                      </a:pPr>
                      <a:r>
                        <a:rPr lang="pt-BR" sz="1150" dirty="0">
                          <a:solidFill>
                            <a:schemeClr val="accent4">
                              <a:lumMod val="75000"/>
                            </a:schemeClr>
                          </a:solidFill>
                          <a:effectLst/>
                          <a:latin typeface="Arial" pitchFamily="34" charset="0"/>
                          <a:cs typeface="Arial" pitchFamily="34" charset="0"/>
                        </a:rPr>
                        <a:t>Neste item, o proponente deve apresentar: </a:t>
                      </a:r>
                    </a:p>
                    <a:p>
                      <a:pPr algn="just">
                        <a:spcAft>
                          <a:spcPts val="0"/>
                        </a:spcAft>
                      </a:pPr>
                      <a:r>
                        <a:rPr lang="pt-BR" sz="1150" dirty="0">
                          <a:solidFill>
                            <a:schemeClr val="accent4">
                              <a:lumMod val="75000"/>
                            </a:schemeClr>
                          </a:solidFill>
                          <a:effectLst/>
                          <a:latin typeface="Arial" pitchFamily="34" charset="0"/>
                          <a:cs typeface="Arial" pitchFamily="34" charset="0"/>
                        </a:rPr>
                        <a:t>1. os procedimentos e as ações necessárias para a execução do projeto (“como irá fazer”); </a:t>
                      </a:r>
                    </a:p>
                    <a:p>
                      <a:pPr algn="just">
                        <a:spcAft>
                          <a:spcPts val="0"/>
                        </a:spcAft>
                      </a:pPr>
                      <a:r>
                        <a:rPr lang="pt-BR" sz="1150" dirty="0">
                          <a:solidFill>
                            <a:schemeClr val="accent4">
                              <a:lumMod val="75000"/>
                            </a:schemeClr>
                          </a:solidFill>
                          <a:effectLst/>
                          <a:latin typeface="Arial" pitchFamily="34" charset="0"/>
                          <a:cs typeface="Arial" pitchFamily="34" charset="0"/>
                        </a:rPr>
                        <a:t>2. o cronograma das ações propostas (com indicações dos respectivos prazos para as atividades).</a:t>
                      </a:r>
                      <a:endParaRPr lang="pt-BR" sz="1150"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166977">
                <a:tc>
                  <a:txBody>
                    <a:bodyPr/>
                    <a:lstStyle/>
                    <a:p>
                      <a:pPr algn="just">
                        <a:spcAft>
                          <a:spcPts val="0"/>
                        </a:spcAft>
                      </a:pPr>
                      <a:r>
                        <a:rPr lang="pt-BR" sz="1150" b="1" dirty="0">
                          <a:solidFill>
                            <a:schemeClr val="accent4">
                              <a:lumMod val="75000"/>
                            </a:schemeClr>
                          </a:solidFill>
                          <a:effectLst/>
                          <a:latin typeface="Arial" pitchFamily="34" charset="0"/>
                          <a:cs typeface="Arial" pitchFamily="34" charset="0"/>
                        </a:rPr>
                        <a:t>MECANISMOS DE SUSTENTABILIDADE</a:t>
                      </a:r>
                      <a:endParaRPr lang="pt-BR" sz="1150" b="1"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424741">
                <a:tc>
                  <a:txBody>
                    <a:bodyPr/>
                    <a:lstStyle/>
                    <a:p>
                      <a:pPr algn="just">
                        <a:spcAft>
                          <a:spcPts val="0"/>
                        </a:spcAft>
                      </a:pPr>
                      <a:r>
                        <a:rPr lang="pt-BR" sz="1150" dirty="0">
                          <a:solidFill>
                            <a:schemeClr val="accent4">
                              <a:lumMod val="75000"/>
                            </a:schemeClr>
                          </a:solidFill>
                          <a:effectLst/>
                          <a:latin typeface="Arial" pitchFamily="34" charset="0"/>
                          <a:cs typeface="Arial" pitchFamily="34" charset="0"/>
                        </a:rPr>
                        <a:t>O proponente deve </a:t>
                      </a:r>
                      <a:r>
                        <a:rPr lang="pt-BR" sz="1150" dirty="0" smtClean="0">
                          <a:solidFill>
                            <a:schemeClr val="accent4">
                              <a:lumMod val="75000"/>
                            </a:schemeClr>
                          </a:solidFill>
                          <a:effectLst/>
                          <a:latin typeface="Arial" pitchFamily="34" charset="0"/>
                          <a:cs typeface="Arial" pitchFamily="34" charset="0"/>
                        </a:rPr>
                        <a:t>descrever </a:t>
                      </a:r>
                      <a:r>
                        <a:rPr lang="pt-BR" sz="1150" dirty="0">
                          <a:solidFill>
                            <a:schemeClr val="accent4">
                              <a:lumMod val="75000"/>
                            </a:schemeClr>
                          </a:solidFill>
                          <a:effectLst/>
                          <a:latin typeface="Arial" pitchFamily="34" charset="0"/>
                          <a:cs typeface="Arial" pitchFamily="34" charset="0"/>
                        </a:rPr>
                        <a:t>as ações que </a:t>
                      </a:r>
                      <a:r>
                        <a:rPr lang="pt-BR" sz="1150" dirty="0" smtClean="0">
                          <a:solidFill>
                            <a:schemeClr val="accent4">
                              <a:lumMod val="75000"/>
                            </a:schemeClr>
                          </a:solidFill>
                          <a:effectLst/>
                          <a:latin typeface="Arial" pitchFamily="34" charset="0"/>
                          <a:cs typeface="Arial" pitchFamily="34" charset="0"/>
                        </a:rPr>
                        <a:t>garantam </a:t>
                      </a:r>
                      <a:r>
                        <a:rPr lang="pt-BR" sz="1150" dirty="0">
                          <a:solidFill>
                            <a:schemeClr val="accent4">
                              <a:lumMod val="75000"/>
                            </a:schemeClr>
                          </a:solidFill>
                          <a:effectLst/>
                          <a:latin typeface="Arial" pitchFamily="34" charset="0"/>
                          <a:cs typeface="Arial" pitchFamily="34" charset="0"/>
                        </a:rPr>
                        <a:t>a continuidade da iniciativa, ou seja, como o projeto pode continuar naquela comunidade, após sua conclusão, independente de presença do artista/proponente. </a:t>
                      </a:r>
                      <a:r>
                        <a:rPr lang="pt-BR" sz="1150" dirty="0" err="1">
                          <a:solidFill>
                            <a:schemeClr val="accent4">
                              <a:lumMod val="75000"/>
                            </a:schemeClr>
                          </a:solidFill>
                          <a:effectLst/>
                          <a:latin typeface="Arial" pitchFamily="34" charset="0"/>
                          <a:cs typeface="Arial" pitchFamily="34" charset="0"/>
                        </a:rPr>
                        <a:t>Ex</a:t>
                      </a:r>
                      <a:r>
                        <a:rPr lang="pt-BR" sz="1150" dirty="0">
                          <a:solidFill>
                            <a:schemeClr val="accent4">
                              <a:lumMod val="75000"/>
                            </a:schemeClr>
                          </a:solidFill>
                          <a:effectLst/>
                          <a:latin typeface="Arial" pitchFamily="34" charset="0"/>
                          <a:cs typeface="Arial" pitchFamily="34" charset="0"/>
                        </a:rPr>
                        <a:t>: capacitação de artistas/pessoas locais, inscrição da iniciativa em outros editais, construção de </a:t>
                      </a:r>
                      <a:r>
                        <a:rPr lang="pt-BR" sz="1150" dirty="0" smtClean="0">
                          <a:solidFill>
                            <a:schemeClr val="accent4">
                              <a:lumMod val="75000"/>
                            </a:schemeClr>
                          </a:solidFill>
                          <a:effectLst/>
                          <a:latin typeface="Arial" pitchFamily="34" charset="0"/>
                          <a:cs typeface="Arial" pitchFamily="34" charset="0"/>
                        </a:rPr>
                        <a:t>parcerias </a:t>
                      </a:r>
                      <a:r>
                        <a:rPr lang="pt-BR" sz="1150" dirty="0">
                          <a:solidFill>
                            <a:schemeClr val="accent4">
                              <a:lumMod val="75000"/>
                            </a:schemeClr>
                          </a:solidFill>
                          <a:effectLst/>
                          <a:latin typeface="Arial" pitchFamily="34" charset="0"/>
                          <a:cs typeface="Arial" pitchFamily="34" charset="0"/>
                        </a:rPr>
                        <a:t>etc. </a:t>
                      </a:r>
                      <a:endParaRPr lang="pt-BR" sz="1150"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166977">
                <a:tc>
                  <a:txBody>
                    <a:bodyPr/>
                    <a:lstStyle/>
                    <a:p>
                      <a:pPr>
                        <a:spcAft>
                          <a:spcPts val="0"/>
                        </a:spcAft>
                      </a:pPr>
                      <a:r>
                        <a:rPr lang="pt-BR" sz="1150" b="1" dirty="0">
                          <a:solidFill>
                            <a:schemeClr val="accent4">
                              <a:lumMod val="75000"/>
                            </a:schemeClr>
                          </a:solidFill>
                          <a:effectLst/>
                          <a:latin typeface="Arial" pitchFamily="34" charset="0"/>
                          <a:cs typeface="Arial" pitchFamily="34" charset="0"/>
                        </a:rPr>
                        <a:t>PRODUTO FINAL PREVISTO </a:t>
                      </a:r>
                      <a:endParaRPr lang="pt-BR" sz="1150" b="1"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r h="227501">
                <a:tc>
                  <a:txBody>
                    <a:bodyPr/>
                    <a:lstStyle/>
                    <a:p>
                      <a:pPr algn="just">
                        <a:spcAft>
                          <a:spcPts val="0"/>
                        </a:spcAft>
                      </a:pPr>
                      <a:r>
                        <a:rPr lang="pt-BR" sz="1150" dirty="0">
                          <a:solidFill>
                            <a:schemeClr val="accent4">
                              <a:lumMod val="75000"/>
                            </a:schemeClr>
                          </a:solidFill>
                          <a:effectLst/>
                          <a:latin typeface="Arial" pitchFamily="34" charset="0"/>
                          <a:cs typeface="Arial" pitchFamily="34" charset="0"/>
                        </a:rPr>
                        <a:t>O proponente deve apresentar o produto final previsto por seu projeto. Por exemplo: um espetáculo de dança, uma peça de </a:t>
                      </a:r>
                      <a:r>
                        <a:rPr lang="pt-BR" sz="1150" dirty="0" smtClean="0">
                          <a:solidFill>
                            <a:schemeClr val="accent4">
                              <a:lumMod val="75000"/>
                            </a:schemeClr>
                          </a:solidFill>
                          <a:effectLst/>
                          <a:latin typeface="Arial" pitchFamily="34" charset="0"/>
                          <a:cs typeface="Arial" pitchFamily="34" charset="0"/>
                        </a:rPr>
                        <a:t>teatro </a:t>
                      </a:r>
                      <a:r>
                        <a:rPr lang="pt-BR" sz="1150" dirty="0">
                          <a:solidFill>
                            <a:schemeClr val="accent4">
                              <a:lumMod val="75000"/>
                            </a:schemeClr>
                          </a:solidFill>
                          <a:effectLst/>
                          <a:latin typeface="Arial" pitchFamily="34" charset="0"/>
                          <a:cs typeface="Arial" pitchFamily="34" charset="0"/>
                        </a:rPr>
                        <a:t>etc. </a:t>
                      </a:r>
                      <a:endParaRPr lang="pt-BR" sz="1150" dirty="0">
                        <a:solidFill>
                          <a:schemeClr val="accent4">
                            <a:lumMod val="75000"/>
                          </a:schemeClr>
                        </a:solidFill>
                        <a:effectLst/>
                        <a:latin typeface="Arial" pitchFamily="34" charset="0"/>
                        <a:ea typeface="Times New Roman"/>
                        <a:cs typeface="Arial" pitchFamily="34" charset="0"/>
                      </a:endParaRPr>
                    </a:p>
                  </a:txBody>
                  <a:tcPr marL="54312" marR="54312" marT="0" marB="0">
                    <a:solidFill>
                      <a:srgbClr val="FFC000"/>
                    </a:solidFill>
                  </a:tcPr>
                </a:tc>
              </a:tr>
            </a:tbl>
          </a:graphicData>
        </a:graphic>
      </p:graphicFrame>
      <p:pic>
        <p:nvPicPr>
          <p:cNvPr id="10" name="Imagem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
        <p:nvSpPr>
          <p:cNvPr id="11" name="CaixaDeTexto 10"/>
          <p:cNvSpPr txBox="1"/>
          <p:nvPr/>
        </p:nvSpPr>
        <p:spPr>
          <a:xfrm>
            <a:off x="1476510" y="1156443"/>
            <a:ext cx="5543762" cy="369332"/>
          </a:xfrm>
          <a:prstGeom prst="rect">
            <a:avLst/>
          </a:prstGeom>
          <a:noFill/>
        </p:spPr>
        <p:txBody>
          <a:bodyPr wrap="none" rtlCol="0">
            <a:spAutoFit/>
          </a:bodyPr>
          <a:lstStyle/>
          <a:p>
            <a:r>
              <a:rPr lang="pt-BR" dirty="0" smtClean="0">
                <a:solidFill>
                  <a:srgbClr val="FFC000"/>
                </a:solidFill>
              </a:rPr>
              <a:t>Guia de elaboração de projetos – Categoria Continuidade</a:t>
            </a:r>
            <a:endParaRPr lang="pt-BR" dirty="0">
              <a:solidFill>
                <a:srgbClr val="FFC000"/>
              </a:solidFill>
            </a:endParaRPr>
          </a:p>
        </p:txBody>
      </p:sp>
    </p:spTree>
    <p:extLst>
      <p:ext uri="{BB962C8B-B14F-4D97-AF65-F5344CB8AC3E}">
        <p14:creationId xmlns:p14="http://schemas.microsoft.com/office/powerpoint/2010/main" xmlns="" val="2929299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xmlns="" val="75255765"/>
              </p:ext>
            </p:extLst>
          </p:nvPr>
        </p:nvGraphicFramePr>
        <p:xfrm>
          <a:off x="179513" y="1556792"/>
          <a:ext cx="8784975" cy="5152644"/>
        </p:xfrm>
        <a:graphic>
          <a:graphicData uri="http://schemas.openxmlformats.org/drawingml/2006/table">
            <a:tbl>
              <a:tblPr firstRow="1" firstCol="1" bandRow="1">
                <a:tableStyleId>{5C22544A-7EE6-4342-B048-85BDC9FD1C3A}</a:tableStyleId>
              </a:tblPr>
              <a:tblGrid>
                <a:gridCol w="595785"/>
                <a:gridCol w="1376928"/>
                <a:gridCol w="959438"/>
                <a:gridCol w="1006215"/>
                <a:gridCol w="1006215"/>
                <a:gridCol w="1251592"/>
                <a:gridCol w="1126258"/>
                <a:gridCol w="1462544"/>
              </a:tblGrid>
              <a:tr h="702344">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Ano</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investimento (somente em bolsas)</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n° prêmios</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(total)</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n° prêmios (regional)</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n° inscritos</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Ling. artística</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 </a:t>
                      </a:r>
                      <a:endParaRPr lang="pt-BR" sz="180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público envolvido</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(direto)</a:t>
                      </a:r>
                      <a:endParaRPr lang="pt-BR" sz="180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Público envolvido (indireto/aproximadamente)</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r>
              <a:tr h="1014645">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2008</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R$ 2.030.000,00</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93</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N: 8</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NE: 28</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CO: 7</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SE: 35</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S: 8 AN: 7</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179</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rowSpan="3">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Música;</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Mídia digital;</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Audiovisual;</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Artes cênicas;</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Arte-educação;</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Literatura;</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Pesquisa;</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Fotografia;</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Design gráfico;</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Desenho;</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Grafite;</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Xilogravura;</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Memória;</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Serigrafia.</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Artistas: 93</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Pontos de </a:t>
                      </a:r>
                      <a:r>
                        <a:rPr lang="pt-BR" sz="1400" dirty="0" smtClean="0">
                          <a:solidFill>
                            <a:schemeClr val="accent4">
                              <a:lumMod val="75000"/>
                            </a:schemeClr>
                          </a:solidFill>
                          <a:effectLst/>
                          <a:latin typeface="Arial" pitchFamily="34" charset="0"/>
                          <a:cs typeface="Arial" pitchFamily="34" charset="0"/>
                        </a:rPr>
                        <a:t>Cultura</a:t>
                      </a:r>
                      <a:r>
                        <a:rPr lang="pt-BR" sz="1400" dirty="0">
                          <a:solidFill>
                            <a:schemeClr val="accent4">
                              <a:lumMod val="75000"/>
                            </a:schemeClr>
                          </a:solidFill>
                          <a:effectLst/>
                          <a:latin typeface="Arial" pitchFamily="34" charset="0"/>
                          <a:cs typeface="Arial" pitchFamily="34" charset="0"/>
                        </a:rPr>
                        <a:t>: 87</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 </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 </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360.500 pessoas</a:t>
                      </a:r>
                      <a:endParaRPr lang="pt-BR" sz="180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r>
              <a:tr h="1219924">
                <a:tc>
                  <a:txBody>
                    <a:bodyPr/>
                    <a:lstStyle/>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 </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 </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2009</a:t>
                      </a:r>
                      <a:endParaRPr lang="pt-BR" sz="180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 </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R$ 4.000.000,00</a:t>
                      </a:r>
                      <a:endParaRPr lang="pt-BR" sz="180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 </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 </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127</a:t>
                      </a:r>
                      <a:endParaRPr lang="pt-BR" sz="180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N: 10</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NE: 36</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CO: 11</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SE: 45</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S: 13</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AN: 12</a:t>
                      </a:r>
                      <a:endParaRPr lang="pt-BR" sz="180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368</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vMerge="1">
                  <a:txBody>
                    <a:bodyPr/>
                    <a:lstStyle/>
                    <a:p>
                      <a:endParaRPr lang="pt-BR"/>
                    </a:p>
                  </a:txBody>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Artistas: 126</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Pontos de </a:t>
                      </a:r>
                      <a:r>
                        <a:rPr lang="pt-BR" sz="1400" dirty="0" smtClean="0">
                          <a:solidFill>
                            <a:schemeClr val="accent4">
                              <a:lumMod val="75000"/>
                            </a:schemeClr>
                          </a:solidFill>
                          <a:effectLst/>
                          <a:latin typeface="Arial" pitchFamily="34" charset="0"/>
                          <a:cs typeface="Arial" pitchFamily="34" charset="0"/>
                        </a:rPr>
                        <a:t>Cultura</a:t>
                      </a:r>
                      <a:r>
                        <a:rPr lang="pt-BR" sz="1400" dirty="0">
                          <a:solidFill>
                            <a:schemeClr val="accent4">
                              <a:lumMod val="75000"/>
                            </a:schemeClr>
                          </a:solidFill>
                          <a:effectLst/>
                          <a:latin typeface="Arial" pitchFamily="34" charset="0"/>
                          <a:cs typeface="Arial" pitchFamily="34" charset="0"/>
                        </a:rPr>
                        <a:t>: 104</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492.250 pessoas</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r>
              <a:tr h="1219924">
                <a:tc>
                  <a:txBody>
                    <a:bodyPr/>
                    <a:lstStyle/>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 </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 </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2010</a:t>
                      </a:r>
                      <a:endParaRPr lang="pt-BR" sz="180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 </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R$ 4.240.000,00</a:t>
                      </a:r>
                      <a:endParaRPr lang="pt-BR" sz="180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137</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N: 9</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NE: 44</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CO: 11</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SE: 47</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S: 12</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AN: 14</a:t>
                      </a:r>
                      <a:endParaRPr lang="pt-BR" sz="180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 </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 </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514</a:t>
                      </a:r>
                      <a:endParaRPr lang="pt-BR" sz="180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a:solidFill>
                            <a:schemeClr val="accent4">
                              <a:lumMod val="75000"/>
                            </a:schemeClr>
                          </a:solidFill>
                          <a:effectLst/>
                          <a:latin typeface="Arial" pitchFamily="34" charset="0"/>
                          <a:cs typeface="Arial" pitchFamily="34" charset="0"/>
                        </a:rPr>
                        <a:t> </a:t>
                      </a:r>
                      <a:endParaRPr lang="pt-BR" sz="180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vMerge="1">
                  <a:txBody>
                    <a:bodyPr/>
                    <a:lstStyle/>
                    <a:p>
                      <a:endParaRPr lang="pt-BR"/>
                    </a:p>
                  </a:txBody>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Artistas: 137</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Pontos de </a:t>
                      </a:r>
                      <a:r>
                        <a:rPr lang="pt-BR" sz="1400" dirty="0" smtClean="0">
                          <a:solidFill>
                            <a:schemeClr val="accent4">
                              <a:lumMod val="75000"/>
                            </a:schemeClr>
                          </a:solidFill>
                          <a:effectLst/>
                          <a:latin typeface="Arial" pitchFamily="34" charset="0"/>
                          <a:cs typeface="Arial" pitchFamily="34" charset="0"/>
                        </a:rPr>
                        <a:t>Cultura</a:t>
                      </a:r>
                      <a:r>
                        <a:rPr lang="pt-BR" sz="1400" dirty="0">
                          <a:solidFill>
                            <a:schemeClr val="accent4">
                              <a:lumMod val="75000"/>
                            </a:schemeClr>
                          </a:solidFill>
                          <a:effectLst/>
                          <a:latin typeface="Arial" pitchFamily="34" charset="0"/>
                          <a:cs typeface="Arial" pitchFamily="34" charset="0"/>
                        </a:rPr>
                        <a:t>: 117</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c>
                  <a:txBody>
                    <a:bodyPr/>
                    <a:lstStyle/>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 </a:t>
                      </a:r>
                      <a:endParaRPr lang="pt-BR" sz="1800" dirty="0">
                        <a:solidFill>
                          <a:schemeClr val="accent4">
                            <a:lumMod val="75000"/>
                          </a:schemeClr>
                        </a:solidFill>
                        <a:effectLst/>
                        <a:latin typeface="Arial" pitchFamily="34" charset="0"/>
                        <a:cs typeface="Arial" pitchFamily="34" charset="0"/>
                      </a:endParaRPr>
                    </a:p>
                    <a:p>
                      <a:pPr algn="ctr">
                        <a:lnSpc>
                          <a:spcPct val="115000"/>
                        </a:lnSpc>
                        <a:spcAft>
                          <a:spcPts val="0"/>
                        </a:spcAft>
                      </a:pPr>
                      <a:r>
                        <a:rPr lang="pt-BR" sz="1400" dirty="0">
                          <a:solidFill>
                            <a:schemeClr val="accent4">
                              <a:lumMod val="75000"/>
                            </a:schemeClr>
                          </a:solidFill>
                          <a:effectLst/>
                          <a:latin typeface="Arial" pitchFamily="34" charset="0"/>
                          <a:cs typeface="Arial" pitchFamily="34" charset="0"/>
                        </a:rPr>
                        <a:t>531.000 pessoas</a:t>
                      </a:r>
                      <a:endParaRPr lang="pt-BR" sz="1800" dirty="0">
                        <a:solidFill>
                          <a:schemeClr val="accent4">
                            <a:lumMod val="75000"/>
                          </a:schemeClr>
                        </a:solidFill>
                        <a:effectLst/>
                        <a:latin typeface="Arial" pitchFamily="34" charset="0"/>
                        <a:ea typeface="Times New Roman"/>
                        <a:cs typeface="Arial" pitchFamily="34" charset="0"/>
                      </a:endParaRPr>
                    </a:p>
                  </a:txBody>
                  <a:tcPr marL="68580" marR="68580" marT="0" marB="0">
                    <a:solidFill>
                      <a:srgbClr val="FFC000"/>
                    </a:solidFill>
                  </a:tcPr>
                </a:tc>
              </a:tr>
            </a:tbl>
          </a:graphicData>
        </a:graphic>
      </p:graphicFrame>
      <p:pic>
        <p:nvPicPr>
          <p:cNvPr id="9" name="Imagem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
        <p:nvSpPr>
          <p:cNvPr id="2" name="CaixaDeTexto 1"/>
          <p:cNvSpPr txBox="1"/>
          <p:nvPr/>
        </p:nvSpPr>
        <p:spPr>
          <a:xfrm>
            <a:off x="107504" y="1115452"/>
            <a:ext cx="1159292" cy="369332"/>
          </a:xfrm>
          <a:prstGeom prst="rect">
            <a:avLst/>
          </a:prstGeom>
          <a:noFill/>
        </p:spPr>
        <p:txBody>
          <a:bodyPr wrap="none" rtlCol="0">
            <a:spAutoFit/>
          </a:bodyPr>
          <a:lstStyle/>
          <a:p>
            <a:r>
              <a:rPr lang="pt-BR" b="1" dirty="0" smtClean="0">
                <a:solidFill>
                  <a:srgbClr val="FFC000"/>
                </a:solidFill>
                <a:latin typeface="Arial" pitchFamily="34" charset="0"/>
                <a:cs typeface="Arial" pitchFamily="34" charset="0"/>
              </a:rPr>
              <a:t>histórico</a:t>
            </a:r>
            <a:endParaRPr lang="pt-BR" b="1"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xmlns="" val="2650501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
        <p:nvSpPr>
          <p:cNvPr id="11" name="CaixaDeTexto 10"/>
          <p:cNvSpPr txBox="1"/>
          <p:nvPr/>
        </p:nvSpPr>
        <p:spPr>
          <a:xfrm>
            <a:off x="1142976" y="1643050"/>
            <a:ext cx="6500858" cy="3539430"/>
          </a:xfrm>
          <a:prstGeom prst="rect">
            <a:avLst/>
          </a:prstGeom>
          <a:noFill/>
        </p:spPr>
        <p:txBody>
          <a:bodyPr wrap="square" rtlCol="0">
            <a:spAutoFit/>
          </a:bodyPr>
          <a:lstStyle/>
          <a:p>
            <a:pPr algn="ctr"/>
            <a:endParaRPr lang="pt-BR" sz="2400" dirty="0" smtClean="0">
              <a:solidFill>
                <a:srgbClr val="FFC000"/>
              </a:solidFill>
              <a:latin typeface="Arial" pitchFamily="34" charset="0"/>
              <a:cs typeface="Arial" pitchFamily="34" charset="0"/>
            </a:endParaRPr>
          </a:p>
          <a:p>
            <a:pPr algn="ctr"/>
            <a:r>
              <a:rPr lang="pt-BR" sz="2400" dirty="0" smtClean="0">
                <a:solidFill>
                  <a:srgbClr val="FFC000"/>
                </a:solidFill>
                <a:latin typeface="Arial" pitchFamily="34" charset="0"/>
                <a:cs typeface="Arial" pitchFamily="34" charset="0"/>
              </a:rPr>
              <a:t>Dúvidas sobre o edital:</a:t>
            </a:r>
          </a:p>
          <a:p>
            <a:pPr algn="ctr"/>
            <a:r>
              <a:rPr lang="pt-BR" sz="2400" dirty="0" smtClean="0">
                <a:solidFill>
                  <a:srgbClr val="FFC000"/>
                </a:solidFill>
                <a:latin typeface="Arial" pitchFamily="34" charset="0"/>
                <a:cs typeface="Arial" pitchFamily="34" charset="0"/>
              </a:rPr>
              <a:t>cepin@funarte.gov.br / (21)2279-8082</a:t>
            </a:r>
          </a:p>
          <a:p>
            <a:pPr algn="ctr"/>
            <a:endParaRPr lang="pt-BR" sz="2400" dirty="0" smtClean="0">
              <a:solidFill>
                <a:srgbClr val="FFC000"/>
              </a:solidFill>
              <a:latin typeface="Arial" pitchFamily="34" charset="0"/>
              <a:cs typeface="Arial" pitchFamily="34" charset="0"/>
            </a:endParaRPr>
          </a:p>
          <a:p>
            <a:pPr algn="ctr"/>
            <a:endParaRPr lang="pt-BR" sz="2400" dirty="0" smtClean="0">
              <a:solidFill>
                <a:srgbClr val="FFC000"/>
              </a:solidFill>
              <a:latin typeface="Arial" pitchFamily="34" charset="0"/>
              <a:cs typeface="Arial" pitchFamily="34" charset="0"/>
            </a:endParaRPr>
          </a:p>
          <a:p>
            <a:pPr algn="ctr"/>
            <a:r>
              <a:rPr lang="pt-BR" sz="2400" dirty="0" smtClean="0">
                <a:solidFill>
                  <a:srgbClr val="FFC000"/>
                </a:solidFill>
                <a:latin typeface="Arial" pitchFamily="34" charset="0"/>
                <a:cs typeface="Arial" pitchFamily="34" charset="0"/>
              </a:rPr>
              <a:t>Edital e anexos disponíveis em:</a:t>
            </a:r>
          </a:p>
          <a:p>
            <a:pPr algn="ctr"/>
            <a:r>
              <a:rPr lang="pt-BR" sz="2400" dirty="0" smtClean="0">
                <a:solidFill>
                  <a:srgbClr val="FFC000"/>
                </a:solidFill>
                <a:latin typeface="Arial" pitchFamily="34" charset="0"/>
                <a:cs typeface="Arial" pitchFamily="34" charset="0"/>
              </a:rPr>
              <a:t>www.funarte.gov.br</a:t>
            </a:r>
          </a:p>
          <a:p>
            <a:pPr algn="ctr"/>
            <a:r>
              <a:rPr lang="pt-BR" sz="2400" dirty="0" smtClean="0">
                <a:solidFill>
                  <a:srgbClr val="FFC000"/>
                </a:solidFill>
                <a:latin typeface="Arial" pitchFamily="34" charset="0"/>
                <a:cs typeface="Arial" pitchFamily="34" charset="0"/>
              </a:rPr>
              <a:t>www.cultura.gov.br</a:t>
            </a:r>
          </a:p>
          <a:p>
            <a:pPr algn="ctr"/>
            <a:endParaRPr lang="pt-BR" sz="1600" dirty="0" smtClean="0">
              <a:solidFill>
                <a:srgbClr val="FFC000"/>
              </a:solidFill>
              <a:latin typeface="Arial" pitchFamily="34" charset="0"/>
              <a:cs typeface="Arial" pitchFamily="34" charset="0"/>
            </a:endParaRPr>
          </a:p>
          <a:p>
            <a:pPr algn="ctr"/>
            <a:endParaRPr lang="pt-BR" sz="1600" dirty="0" smtClean="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xmlns="" val="2929299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196752"/>
            <a:ext cx="8640960" cy="5544616"/>
          </a:xfrm>
        </p:spPr>
        <p:txBody>
          <a:bodyPr numCol="2">
            <a:normAutofit fontScale="92500" lnSpcReduction="20000"/>
          </a:bodyPr>
          <a:lstStyle/>
          <a:p>
            <a:pPr marL="0" indent="0" algn="r">
              <a:buNone/>
            </a:pPr>
            <a:r>
              <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Presidenta da República</a:t>
            </a:r>
          </a:p>
          <a:p>
            <a:pPr marL="0" indent="0" algn="r">
              <a:buNone/>
            </a:pPr>
            <a:r>
              <a:rPr lang="pt-BR" sz="1400" b="0" dirty="0" smtClean="0">
                <a:solidFill>
                  <a:srgbClr val="FFC000"/>
                </a:solidFill>
                <a:latin typeface="Arial" pitchFamily="34" charset="0"/>
                <a:cs typeface="Arial" pitchFamily="34" charset="0"/>
              </a:rPr>
              <a:t>Dilma Rousseff</a:t>
            </a:r>
          </a:p>
          <a:p>
            <a:pPr marL="0" indent="0" algn="r">
              <a:buNone/>
            </a:pPr>
            <a:r>
              <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Ministra da Cultura</a:t>
            </a:r>
          </a:p>
          <a:p>
            <a:pPr marL="0" indent="0" algn="r">
              <a:buNone/>
            </a:pPr>
            <a:r>
              <a:rPr lang="pt-BR" sz="1400" b="0" dirty="0" smtClean="0">
                <a:solidFill>
                  <a:srgbClr val="FFC000"/>
                </a:solidFill>
                <a:latin typeface="Arial" pitchFamily="34" charset="0"/>
                <a:cs typeface="Arial" pitchFamily="34" charset="0"/>
              </a:rPr>
              <a:t>Ana de </a:t>
            </a:r>
            <a:r>
              <a:rPr lang="pt-BR" sz="1400" b="0" dirty="0" err="1" smtClean="0">
                <a:solidFill>
                  <a:srgbClr val="FFC000"/>
                </a:solidFill>
                <a:latin typeface="Arial" pitchFamily="34" charset="0"/>
                <a:cs typeface="Arial" pitchFamily="34" charset="0"/>
              </a:rPr>
              <a:t>Hollanda</a:t>
            </a:r>
            <a:endParaRPr lang="pt-BR" sz="1400" b="0" dirty="0" smtClean="0">
              <a:solidFill>
                <a:srgbClr val="FFC000"/>
              </a:solidFill>
              <a:latin typeface="Arial" pitchFamily="34" charset="0"/>
              <a:cs typeface="Arial" pitchFamily="34" charset="0"/>
            </a:endParaRPr>
          </a:p>
          <a:p>
            <a:pPr marL="0" indent="0" algn="r">
              <a:buNone/>
            </a:pPr>
            <a:r>
              <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Secretária de Cidadania e Diversidade Cultural</a:t>
            </a:r>
          </a:p>
          <a:p>
            <a:pPr marL="0" indent="0" algn="r">
              <a:buNone/>
            </a:pPr>
            <a:r>
              <a:rPr lang="pt-BR" sz="1400" dirty="0" smtClean="0">
                <a:solidFill>
                  <a:srgbClr val="FFC000"/>
                </a:solidFill>
                <a:latin typeface="Arial" pitchFamily="34" charset="0"/>
                <a:cs typeface="Arial" pitchFamily="34" charset="0"/>
              </a:rPr>
              <a:t>Márcia </a:t>
            </a:r>
            <a:r>
              <a:rPr lang="pt-BR" sz="1400" dirty="0" err="1" smtClean="0">
                <a:solidFill>
                  <a:srgbClr val="FFC000"/>
                </a:solidFill>
                <a:latin typeface="Arial" pitchFamily="34" charset="0"/>
                <a:cs typeface="Arial" pitchFamily="34" charset="0"/>
              </a:rPr>
              <a:t>Rollemberg</a:t>
            </a:r>
            <a:endParaRPr lang="pt-BR" sz="1400" dirty="0" smtClean="0">
              <a:solidFill>
                <a:srgbClr val="FFC000"/>
              </a:solidFill>
              <a:latin typeface="Arial" pitchFamily="34" charset="0"/>
              <a:cs typeface="Arial" pitchFamily="34" charset="0"/>
            </a:endParaRPr>
          </a:p>
          <a:p>
            <a:pPr marL="0" indent="0" algn="r">
              <a:buNone/>
            </a:pPr>
            <a:r>
              <a:rPr lang="pt-BR" sz="1400" b="1" dirty="0" smtClean="0">
                <a:solidFill>
                  <a:srgbClr val="FFC000"/>
                </a:solidFill>
                <a:latin typeface="Arial" pitchFamily="34" charset="0"/>
                <a:cs typeface="Arial" pitchFamily="34" charset="0"/>
              </a:rPr>
              <a:t>Coordenador Geral de Programas e Projetos Culturais</a:t>
            </a:r>
          </a:p>
          <a:p>
            <a:pPr marL="0" indent="0" algn="r">
              <a:buNone/>
            </a:pPr>
            <a:r>
              <a:rPr lang="pt-BR" sz="1400" dirty="0" smtClean="0">
                <a:solidFill>
                  <a:srgbClr val="FFC000"/>
                </a:solidFill>
                <a:latin typeface="Arial" pitchFamily="34" charset="0"/>
                <a:cs typeface="Arial" pitchFamily="34" charset="0"/>
              </a:rPr>
              <a:t>Pedro Domingues</a:t>
            </a:r>
          </a:p>
          <a:p>
            <a:pPr marL="0" indent="0" algn="r">
              <a:buNone/>
            </a:pPr>
            <a:endParaRPr lang="pt-BR" sz="1400" dirty="0" smtClean="0">
              <a:solidFill>
                <a:srgbClr val="FFC000"/>
              </a:solidFill>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endPar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marL="0" indent="0" algn="r">
              <a:buNone/>
            </a:pPr>
            <a:r>
              <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Fundação Nacional de Artes</a:t>
            </a:r>
          </a:p>
          <a:p>
            <a:pPr marL="0" indent="0" algn="r">
              <a:buNone/>
            </a:pPr>
            <a:r>
              <a:rPr lang="pt-BR" sz="1400" b="1" i="1" dirty="0" smtClean="0">
                <a:solidFill>
                  <a:srgbClr val="FFC000"/>
                </a:solidFill>
                <a:latin typeface="Arial" pitchFamily="34" charset="0"/>
                <a:cs typeface="Arial" pitchFamily="34" charset="0"/>
              </a:rPr>
              <a:t>Presidente</a:t>
            </a:r>
          </a:p>
          <a:p>
            <a:pPr marL="0" indent="0" algn="r">
              <a:buNone/>
            </a:pPr>
            <a:r>
              <a:rPr lang="pt-BR" sz="1400" b="0" dirty="0" err="1" smtClean="0">
                <a:solidFill>
                  <a:srgbClr val="FFC000"/>
                </a:solidFill>
                <a:latin typeface="Arial" pitchFamily="34" charset="0"/>
                <a:cs typeface="Arial" pitchFamily="34" charset="0"/>
              </a:rPr>
              <a:t>Antonio</a:t>
            </a:r>
            <a:r>
              <a:rPr lang="pt-BR" sz="1400" b="0" dirty="0" smtClean="0">
                <a:solidFill>
                  <a:srgbClr val="FFC000"/>
                </a:solidFill>
                <a:latin typeface="Arial" pitchFamily="34" charset="0"/>
                <a:cs typeface="Arial" pitchFamily="34" charset="0"/>
              </a:rPr>
              <a:t> Grassi</a:t>
            </a:r>
          </a:p>
          <a:p>
            <a:pPr marL="0" indent="0" algn="r">
              <a:buNone/>
            </a:pPr>
            <a:r>
              <a:rPr lang="pt-BR" sz="1400" b="1" i="1" dirty="0" smtClean="0">
                <a:solidFill>
                  <a:srgbClr val="FFC000"/>
                </a:solidFill>
                <a:latin typeface="Arial" pitchFamily="34" charset="0"/>
                <a:cs typeface="Arial" pitchFamily="34" charset="0"/>
              </a:rPr>
              <a:t>Diretora Executiva</a:t>
            </a:r>
          </a:p>
          <a:p>
            <a:pPr marL="0" indent="0" algn="r">
              <a:buNone/>
            </a:pPr>
            <a:r>
              <a:rPr lang="pt-BR" sz="1400" b="0" dirty="0" smtClean="0">
                <a:solidFill>
                  <a:srgbClr val="FFC000"/>
                </a:solidFill>
                <a:latin typeface="Arial" pitchFamily="34" charset="0"/>
                <a:cs typeface="Arial" pitchFamily="34" charset="0"/>
              </a:rPr>
              <a:t>Myriam Lewin</a:t>
            </a:r>
          </a:p>
          <a:p>
            <a:pPr marL="0" indent="0" algn="r">
              <a:buNone/>
            </a:pPr>
            <a:r>
              <a:rPr lang="pt-BR"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Centro de Programas Integrados</a:t>
            </a:r>
          </a:p>
          <a:p>
            <a:pPr marL="0" indent="0" algn="r">
              <a:buNone/>
            </a:pPr>
            <a:r>
              <a:rPr lang="pt-BR" sz="1400" b="1" i="1" dirty="0" smtClean="0">
                <a:solidFill>
                  <a:srgbClr val="FFC000"/>
                </a:solidFill>
                <a:latin typeface="Arial" pitchFamily="34" charset="0"/>
                <a:cs typeface="Arial" pitchFamily="34" charset="0"/>
              </a:rPr>
              <a:t>Diretora</a:t>
            </a:r>
          </a:p>
          <a:p>
            <a:pPr marL="0" indent="0" algn="r">
              <a:buNone/>
            </a:pPr>
            <a:r>
              <a:rPr lang="pt-BR" sz="1400" b="0" dirty="0" smtClean="0">
                <a:solidFill>
                  <a:srgbClr val="FFC000"/>
                </a:solidFill>
                <a:latin typeface="Arial" pitchFamily="34" charset="0"/>
                <a:cs typeface="Arial" pitchFamily="34" charset="0"/>
              </a:rPr>
              <a:t>Ana Claudi</a:t>
            </a:r>
            <a:r>
              <a:rPr lang="pt-BR" sz="1400" dirty="0" smtClean="0">
                <a:solidFill>
                  <a:srgbClr val="FFC000"/>
                </a:solidFill>
                <a:latin typeface="Arial" pitchFamily="34" charset="0"/>
                <a:cs typeface="Arial" pitchFamily="34" charset="0"/>
              </a:rPr>
              <a:t>a Souza</a:t>
            </a:r>
          </a:p>
          <a:p>
            <a:pPr marL="0" indent="0" algn="r">
              <a:buNone/>
            </a:pPr>
            <a:r>
              <a:rPr lang="pt-BR" sz="1400" b="1" dirty="0" smtClean="0">
                <a:solidFill>
                  <a:srgbClr val="FFC000"/>
                </a:solidFill>
                <a:latin typeface="Arial" pitchFamily="34" charset="0"/>
                <a:cs typeface="Arial" pitchFamily="34" charset="0"/>
              </a:rPr>
              <a:t>Gerência Operacional</a:t>
            </a:r>
          </a:p>
          <a:p>
            <a:pPr marL="0" indent="0" algn="r">
              <a:buNone/>
            </a:pPr>
            <a:r>
              <a:rPr lang="pt-BR" sz="1400" dirty="0" err="1" smtClean="0">
                <a:solidFill>
                  <a:srgbClr val="FFC000"/>
                </a:solidFill>
                <a:latin typeface="Arial" pitchFamily="34" charset="0"/>
                <a:cs typeface="Arial" pitchFamily="34" charset="0"/>
              </a:rPr>
              <a:t>Kathryn</a:t>
            </a:r>
            <a:r>
              <a:rPr lang="pt-BR" sz="1400" dirty="0" smtClean="0">
                <a:solidFill>
                  <a:srgbClr val="FFC000"/>
                </a:solidFill>
                <a:latin typeface="Arial" pitchFamily="34" charset="0"/>
                <a:cs typeface="Arial" pitchFamily="34" charset="0"/>
              </a:rPr>
              <a:t> </a:t>
            </a:r>
            <a:r>
              <a:rPr lang="pt-BR" sz="1400" dirty="0" err="1" smtClean="0">
                <a:solidFill>
                  <a:srgbClr val="FFC000"/>
                </a:solidFill>
                <a:latin typeface="Arial" pitchFamily="34" charset="0"/>
                <a:cs typeface="Arial" pitchFamily="34" charset="0"/>
              </a:rPr>
              <a:t>Valdrighi</a:t>
            </a:r>
            <a:endParaRPr lang="pt-BR" sz="1400" dirty="0" smtClean="0">
              <a:solidFill>
                <a:srgbClr val="FFC000"/>
              </a:solidFill>
              <a:latin typeface="Arial" pitchFamily="34" charset="0"/>
              <a:cs typeface="Arial" pitchFamily="34" charset="0"/>
            </a:endParaRPr>
          </a:p>
          <a:p>
            <a:pPr marL="0" indent="0" algn="r">
              <a:buNone/>
            </a:pPr>
            <a:r>
              <a:rPr lang="pt-BR" sz="1400" b="1" dirty="0" smtClean="0">
                <a:solidFill>
                  <a:srgbClr val="FFC000"/>
                </a:solidFill>
                <a:latin typeface="Arial" pitchFamily="34" charset="0"/>
                <a:cs typeface="Arial" pitchFamily="34" charset="0"/>
              </a:rPr>
              <a:t>Coordenação do Edital</a:t>
            </a:r>
          </a:p>
          <a:p>
            <a:pPr marL="0" indent="0" algn="r">
              <a:buNone/>
            </a:pPr>
            <a:r>
              <a:rPr lang="pt-BR" sz="1400" dirty="0" smtClean="0">
                <a:solidFill>
                  <a:srgbClr val="FFC000"/>
                </a:solidFill>
                <a:latin typeface="Arial" pitchFamily="34" charset="0"/>
                <a:cs typeface="Arial" pitchFamily="34" charset="0"/>
              </a:rPr>
              <a:t>Ana Vasconcelos</a:t>
            </a:r>
          </a:p>
          <a:p>
            <a:pPr marL="0" indent="0" algn="r">
              <a:buNone/>
            </a:pPr>
            <a:r>
              <a:rPr lang="pt-BR" sz="1400" b="1" i="1" dirty="0" smtClean="0">
                <a:solidFill>
                  <a:srgbClr val="FFC000"/>
                </a:solidFill>
                <a:latin typeface="Arial" pitchFamily="34" charset="0"/>
                <a:cs typeface="Arial" pitchFamily="34" charset="0"/>
              </a:rPr>
              <a:t>Produção, acompanhamento e avaliação</a:t>
            </a:r>
          </a:p>
          <a:p>
            <a:pPr marL="0" indent="0" algn="r">
              <a:buNone/>
            </a:pPr>
            <a:r>
              <a:rPr lang="pt-BR" sz="1400" dirty="0" smtClean="0">
                <a:solidFill>
                  <a:srgbClr val="FFC000"/>
                </a:solidFill>
                <a:latin typeface="Arial" pitchFamily="34" charset="0"/>
                <a:cs typeface="Arial" pitchFamily="34" charset="0"/>
              </a:rPr>
              <a:t>André Bezerra</a:t>
            </a:r>
          </a:p>
          <a:p>
            <a:pPr marL="0" indent="0" algn="r">
              <a:buNone/>
            </a:pPr>
            <a:r>
              <a:rPr lang="pt-BR" sz="1400" dirty="0" smtClean="0">
                <a:solidFill>
                  <a:srgbClr val="FFC000"/>
                </a:solidFill>
                <a:latin typeface="Arial" pitchFamily="34" charset="0"/>
                <a:cs typeface="Arial" pitchFamily="34" charset="0"/>
              </a:rPr>
              <a:t>Daniela Sampaio</a:t>
            </a:r>
          </a:p>
          <a:p>
            <a:pPr marL="0" indent="0" algn="r">
              <a:buNone/>
            </a:pPr>
            <a:r>
              <a:rPr lang="pt-BR" sz="1400" dirty="0" smtClean="0">
                <a:solidFill>
                  <a:srgbClr val="FFC000"/>
                </a:solidFill>
                <a:latin typeface="Arial" pitchFamily="34" charset="0"/>
                <a:cs typeface="Arial" pitchFamily="34" charset="0"/>
              </a:rPr>
              <a:t>Juliana Amaral</a:t>
            </a:r>
          </a:p>
          <a:p>
            <a:pPr marL="0" indent="0" algn="r">
              <a:buNone/>
            </a:pPr>
            <a:r>
              <a:rPr lang="pt-BR" sz="1400" dirty="0" smtClean="0">
                <a:solidFill>
                  <a:srgbClr val="FFC000"/>
                </a:solidFill>
                <a:latin typeface="Arial" pitchFamily="34" charset="0"/>
                <a:cs typeface="Arial" pitchFamily="34" charset="0"/>
              </a:rPr>
              <a:t>Felipe Ribeiro</a:t>
            </a:r>
          </a:p>
          <a:p>
            <a:pPr marL="0" indent="0" algn="r">
              <a:buNone/>
            </a:pPr>
            <a:r>
              <a:rPr lang="pt-BR" sz="1400" b="1" dirty="0" smtClean="0">
                <a:solidFill>
                  <a:srgbClr val="FFC000"/>
                </a:solidFill>
                <a:latin typeface="Arial" pitchFamily="34" charset="0"/>
                <a:cs typeface="Arial" pitchFamily="34" charset="0"/>
              </a:rPr>
              <a:t>Assessoria de Comunicação</a:t>
            </a:r>
          </a:p>
          <a:p>
            <a:pPr marL="0" indent="0" algn="r">
              <a:buNone/>
            </a:pPr>
            <a:r>
              <a:rPr lang="pt-BR" sz="1400" dirty="0" smtClean="0">
                <a:solidFill>
                  <a:srgbClr val="FFC000"/>
                </a:solidFill>
                <a:latin typeface="Arial" pitchFamily="34" charset="0"/>
                <a:cs typeface="Arial" pitchFamily="34" charset="0"/>
              </a:rPr>
              <a:t>Camilla Pereira</a:t>
            </a:r>
          </a:p>
          <a:p>
            <a:pPr marL="0" indent="0" algn="r">
              <a:buNone/>
            </a:pPr>
            <a:r>
              <a:rPr lang="pt-BR" sz="1400" b="1" dirty="0" smtClean="0">
                <a:solidFill>
                  <a:srgbClr val="FFC000"/>
                </a:solidFill>
                <a:latin typeface="Arial" pitchFamily="34" charset="0"/>
                <a:cs typeface="Arial" pitchFamily="34" charset="0"/>
              </a:rPr>
              <a:t>Programação Visual</a:t>
            </a:r>
          </a:p>
          <a:p>
            <a:pPr marL="0" indent="0" algn="r">
              <a:buNone/>
            </a:pPr>
            <a:r>
              <a:rPr lang="pt-BR" sz="1400" dirty="0" smtClean="0">
                <a:solidFill>
                  <a:srgbClr val="FFC000"/>
                </a:solidFill>
                <a:latin typeface="Arial" pitchFamily="34" charset="0"/>
                <a:cs typeface="Arial" pitchFamily="34" charset="0"/>
              </a:rPr>
              <a:t>Fernanda Lemos</a:t>
            </a:r>
          </a:p>
          <a:p>
            <a:pPr marL="0" indent="0" algn="r">
              <a:buNone/>
            </a:pPr>
            <a:r>
              <a:rPr lang="pt-BR" sz="1400" b="1" dirty="0" smtClean="0">
                <a:solidFill>
                  <a:srgbClr val="FFC000"/>
                </a:solidFill>
                <a:latin typeface="Arial" pitchFamily="34" charset="0"/>
                <a:cs typeface="Arial" pitchFamily="34" charset="0"/>
              </a:rPr>
              <a:t>Divisão de informática</a:t>
            </a:r>
          </a:p>
          <a:p>
            <a:pPr marL="0" indent="0" algn="r">
              <a:buNone/>
            </a:pPr>
            <a:r>
              <a:rPr lang="pt-BR" sz="1400" dirty="0" smtClean="0">
                <a:solidFill>
                  <a:srgbClr val="FFC000"/>
                </a:solidFill>
                <a:latin typeface="Arial" pitchFamily="34" charset="0"/>
                <a:cs typeface="Arial" pitchFamily="34" charset="0"/>
              </a:rPr>
              <a:t>Julio Cavadas</a:t>
            </a:r>
          </a:p>
          <a:p>
            <a:pPr marL="0" indent="0" algn="r">
              <a:buNone/>
            </a:pPr>
            <a:r>
              <a:rPr lang="pt-BR" sz="1400" dirty="0" smtClean="0">
                <a:solidFill>
                  <a:srgbClr val="FFC000"/>
                </a:solidFill>
                <a:latin typeface="Arial" pitchFamily="34" charset="0"/>
                <a:cs typeface="Arial" pitchFamily="34" charset="0"/>
              </a:rPr>
              <a:t>Ronaldo Lucena</a:t>
            </a:r>
          </a:p>
        </p:txBody>
      </p:sp>
      <p:pic>
        <p:nvPicPr>
          <p:cNvPr id="9" name="Imagem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4110648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
        <p:nvSpPr>
          <p:cNvPr id="5" name="CaixaDeTexto 4"/>
          <p:cNvSpPr txBox="1"/>
          <p:nvPr/>
        </p:nvSpPr>
        <p:spPr>
          <a:xfrm>
            <a:off x="3199713" y="3276273"/>
            <a:ext cx="2164375" cy="584775"/>
          </a:xfrm>
          <a:prstGeom prst="rect">
            <a:avLst/>
          </a:prstGeom>
          <a:noFill/>
        </p:spPr>
        <p:txBody>
          <a:bodyPr wrap="none" rtlCol="0">
            <a:spAutoFit/>
          </a:bodyPr>
          <a:lstStyle/>
          <a:p>
            <a:r>
              <a:rPr lang="pt-BR" sz="3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Conceitos</a:t>
            </a:r>
            <a:endParaRPr lang="pt-BR" sz="32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198828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2204864"/>
            <a:ext cx="8208912" cy="4349080"/>
          </a:xfrm>
        </p:spPr>
        <p:txBody>
          <a:bodyPr>
            <a:normAutofit/>
          </a:bodyPr>
          <a:lstStyle/>
          <a:p>
            <a:pPr marL="0" indent="0">
              <a:buNone/>
            </a:pPr>
            <a:r>
              <a:rPr lang="pt-BR" sz="2000" b="1" dirty="0" smtClean="0">
                <a:solidFill>
                  <a:srgbClr val="FFC000"/>
                </a:solidFill>
                <a:latin typeface="Arial" pitchFamily="34" charset="0"/>
                <a:cs typeface="Arial" pitchFamily="34" charset="0"/>
              </a:rPr>
              <a:t>O que é residência artística?</a:t>
            </a:r>
          </a:p>
          <a:p>
            <a:pPr marL="0" indent="0">
              <a:buNone/>
            </a:pPr>
            <a:endParaRPr lang="pt-BR" sz="2800" dirty="0" smtClean="0">
              <a:solidFill>
                <a:srgbClr val="FFC000"/>
              </a:solidFill>
              <a:latin typeface="Arial" pitchFamily="34" charset="0"/>
              <a:cs typeface="Arial" pitchFamily="34" charset="0"/>
            </a:endParaRPr>
          </a:p>
          <a:p>
            <a:pPr marL="0" indent="0" algn="just">
              <a:buNone/>
            </a:pPr>
            <a:r>
              <a:rPr lang="pt-BR" sz="2000" b="0" dirty="0">
                <a:solidFill>
                  <a:srgbClr val="FFC000"/>
                </a:solidFill>
                <a:latin typeface="Arial" pitchFamily="34" charset="0"/>
                <a:cs typeface="Arial" pitchFamily="34" charset="0"/>
              </a:rPr>
              <a:t>Os projetos de residência artística consistem no deslocamento do artista para um outro contexto cultural, no caso o do Ponto de Cultura, com o objetivo de desenvolver um processo de criação artística associado à troca de experiências, linguagens, conhecimentos e realidades, buscando potencializar os Pontos de Cultura como um espaço de experimentação estética. </a:t>
            </a:r>
          </a:p>
          <a:p>
            <a:pPr marL="0" indent="0">
              <a:buNone/>
            </a:pPr>
            <a:endParaRPr lang="pt-BR" dirty="0"/>
          </a:p>
        </p:txBody>
      </p:sp>
      <p:pic>
        <p:nvPicPr>
          <p:cNvPr id="7" name="Image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2821912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844824"/>
            <a:ext cx="8712968" cy="4752528"/>
          </a:xfrm>
        </p:spPr>
        <p:txBody>
          <a:bodyPr>
            <a:normAutofit/>
          </a:bodyPr>
          <a:lstStyle/>
          <a:p>
            <a:pPr marL="0" lvl="0" indent="0" algn="just">
              <a:buNone/>
            </a:pPr>
            <a:r>
              <a:rPr lang="pt-BR" sz="2000" b="1" dirty="0">
                <a:solidFill>
                  <a:srgbClr val="FFC000"/>
                </a:solidFill>
                <a:latin typeface="Arial" pitchFamily="34" charset="0"/>
                <a:cs typeface="Arial" pitchFamily="34" charset="0"/>
              </a:rPr>
              <a:t>O que significam “interações estéticas” no Ponto de Cultura?</a:t>
            </a:r>
          </a:p>
          <a:p>
            <a:pPr marL="0" indent="0" algn="just">
              <a:buNone/>
            </a:pPr>
            <a:r>
              <a:rPr lang="pt-BR" sz="2000" b="0" dirty="0" smtClean="0">
                <a:solidFill>
                  <a:srgbClr val="FFC000"/>
                </a:solidFill>
                <a:latin typeface="Arial" pitchFamily="34" charset="0"/>
                <a:cs typeface="Arial" pitchFamily="34" charset="0"/>
              </a:rPr>
              <a:t>Interações </a:t>
            </a:r>
            <a:r>
              <a:rPr lang="pt-BR" sz="2000" b="0" dirty="0">
                <a:solidFill>
                  <a:srgbClr val="FFC000"/>
                </a:solidFill>
                <a:latin typeface="Arial" pitchFamily="34" charset="0"/>
                <a:cs typeface="Arial" pitchFamily="34" charset="0"/>
              </a:rPr>
              <a:t>estéticas são o conjunto de interações/experiências do artista com o Ponto de Cultura, do artista com a comunidade local e do artista com os diferentes segmentos e realidades no campo da arte que se realiza num processo colaborativo entre o artista e os membros do Ponto de Cultura. </a:t>
            </a:r>
          </a:p>
          <a:p>
            <a:pPr marL="0" indent="0" algn="just">
              <a:buNone/>
            </a:pPr>
            <a:r>
              <a:rPr lang="pt-BR" sz="2000" b="0" dirty="0">
                <a:solidFill>
                  <a:srgbClr val="FFC000"/>
                </a:solidFill>
                <a:latin typeface="Arial" pitchFamily="34" charset="0"/>
                <a:cs typeface="Arial" pitchFamily="34" charset="0"/>
              </a:rPr>
              <a:t> </a:t>
            </a:r>
          </a:p>
          <a:p>
            <a:pPr marL="0" lvl="0" indent="0" algn="just">
              <a:buNone/>
            </a:pPr>
            <a:r>
              <a:rPr lang="pt-BR" sz="2000" b="1" dirty="0">
                <a:solidFill>
                  <a:srgbClr val="FFC000"/>
                </a:solidFill>
                <a:latin typeface="Arial" pitchFamily="34" charset="0"/>
                <a:cs typeface="Arial" pitchFamily="34" charset="0"/>
              </a:rPr>
              <a:t>O que é “intercâmbio cultural e estético em rede”?</a:t>
            </a:r>
          </a:p>
          <a:p>
            <a:pPr marL="0" indent="0" algn="just">
              <a:buNone/>
            </a:pPr>
            <a:r>
              <a:rPr lang="pt-BR" sz="2000" b="0" dirty="0" smtClean="0">
                <a:solidFill>
                  <a:srgbClr val="FFC000"/>
                </a:solidFill>
                <a:latin typeface="Arial" pitchFamily="34" charset="0"/>
                <a:cs typeface="Arial" pitchFamily="34" charset="0"/>
              </a:rPr>
              <a:t>É </a:t>
            </a:r>
            <a:r>
              <a:rPr lang="pt-BR" sz="2000" b="0" dirty="0">
                <a:solidFill>
                  <a:srgbClr val="FFC000"/>
                </a:solidFill>
                <a:latin typeface="Arial" pitchFamily="34" charset="0"/>
                <a:cs typeface="Arial" pitchFamily="34" charset="0"/>
              </a:rPr>
              <a:t>o processo de trocas culturais, políticas e </a:t>
            </a:r>
            <a:r>
              <a:rPr lang="pt-BR" sz="2000" b="0" dirty="0" smtClean="0">
                <a:solidFill>
                  <a:srgbClr val="FFC000"/>
                </a:solidFill>
                <a:latin typeface="Arial" pitchFamily="34" charset="0"/>
                <a:cs typeface="Arial" pitchFamily="34" charset="0"/>
              </a:rPr>
              <a:t>simbólicas, </a:t>
            </a:r>
            <a:r>
              <a:rPr lang="pt-BR" sz="2000" b="0" dirty="0">
                <a:solidFill>
                  <a:srgbClr val="FFC000"/>
                </a:solidFill>
                <a:latin typeface="Arial" pitchFamily="34" charset="0"/>
                <a:cs typeface="Arial" pitchFamily="34" charset="0"/>
              </a:rPr>
              <a:t>realizado entre todos os agentes envolvidos no desenvolvimento do projeto que constituem a rede de relacionamentos. Dependendo do lugar político, social, cultural e artístico que o membro desta rede ocupar, sua relação com o fazer artístico se altera e redimensiona. </a:t>
            </a:r>
          </a:p>
          <a:p>
            <a:pPr marL="0" indent="0">
              <a:buNone/>
            </a:pPr>
            <a:endParaRPr lang="pt-BR" dirty="0"/>
          </a:p>
        </p:txBody>
      </p:sp>
      <p:pic>
        <p:nvPicPr>
          <p:cNvPr id="9" name="Imagem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3670384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8" name="Imagem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28184" y="4653136"/>
            <a:ext cx="2765816" cy="2074362"/>
          </a:xfrm>
          <a:prstGeom prst="rect">
            <a:avLst/>
          </a:prstGeom>
          <a:ln>
            <a:solidFill>
              <a:srgbClr val="FFC000"/>
            </a:solidFill>
          </a:ln>
          <a:effectLst>
            <a:outerShdw blurRad="292100" dist="139700" dir="2700000" algn="tl" rotWithShape="0">
              <a:srgbClr val="333333">
                <a:alpha val="65000"/>
              </a:srgbClr>
            </a:outerShdw>
          </a:effectLst>
        </p:spPr>
      </p:pic>
      <p:sp>
        <p:nvSpPr>
          <p:cNvPr id="3" name="Espaço Reservado para Conteúdo 2"/>
          <p:cNvSpPr>
            <a:spLocks noGrp="1"/>
          </p:cNvSpPr>
          <p:nvPr>
            <p:ph idx="1"/>
          </p:nvPr>
        </p:nvSpPr>
        <p:spPr>
          <a:xfrm>
            <a:off x="107504" y="1124744"/>
            <a:ext cx="4608512" cy="5760640"/>
          </a:xfrm>
        </p:spPr>
        <p:txBody>
          <a:bodyPr>
            <a:noAutofit/>
          </a:bodyPr>
          <a:lstStyle/>
          <a:p>
            <a:pPr marL="0" indent="0">
              <a:spcBef>
                <a:spcPts val="0"/>
              </a:spcBef>
              <a:buNone/>
            </a:pPr>
            <a:r>
              <a:rPr lang="pt-BR" sz="1600" b="1" dirty="0" smtClean="0">
                <a:solidFill>
                  <a:srgbClr val="FFC000"/>
                </a:solidFill>
                <a:latin typeface="Arial" pitchFamily="34" charset="0"/>
                <a:cs typeface="Arial" pitchFamily="34" charset="0"/>
              </a:rPr>
              <a:t>Projeto: Grupo Uirapuru</a:t>
            </a:r>
          </a:p>
          <a:p>
            <a:pPr marL="0" indent="0">
              <a:spcBef>
                <a:spcPts val="0"/>
              </a:spcBef>
              <a:buNone/>
            </a:pPr>
            <a:r>
              <a:rPr lang="pt-BR" sz="1600" b="1" dirty="0" smtClean="0">
                <a:solidFill>
                  <a:srgbClr val="FFC000"/>
                </a:solidFill>
                <a:latin typeface="Arial" pitchFamily="34" charset="0"/>
                <a:cs typeface="Arial" pitchFamily="34" charset="0"/>
              </a:rPr>
              <a:t>Artista: Tércio Araripe</a:t>
            </a:r>
          </a:p>
          <a:p>
            <a:pPr marL="0" indent="0">
              <a:spcBef>
                <a:spcPts val="0"/>
              </a:spcBef>
              <a:buNone/>
            </a:pPr>
            <a:r>
              <a:rPr lang="pt-BR" sz="1600" b="1" dirty="0" smtClean="0">
                <a:solidFill>
                  <a:srgbClr val="FFC000"/>
                </a:solidFill>
                <a:latin typeface="Arial" pitchFamily="34" charset="0"/>
                <a:cs typeface="Arial" pitchFamily="34" charset="0"/>
              </a:rPr>
              <a:t>Ponto </a:t>
            </a:r>
            <a:r>
              <a:rPr lang="pt-BR" sz="1600" b="1" dirty="0">
                <a:solidFill>
                  <a:srgbClr val="FFC000"/>
                </a:solidFill>
                <a:latin typeface="Arial" pitchFamily="34" charset="0"/>
                <a:cs typeface="Arial" pitchFamily="34" charset="0"/>
              </a:rPr>
              <a:t>de </a:t>
            </a:r>
            <a:r>
              <a:rPr lang="pt-BR" sz="1600" b="1" dirty="0" smtClean="0">
                <a:solidFill>
                  <a:srgbClr val="FFC000"/>
                </a:solidFill>
                <a:latin typeface="Arial" pitchFamily="34" charset="0"/>
                <a:cs typeface="Arial" pitchFamily="34" charset="0"/>
              </a:rPr>
              <a:t>Cultura: Instituto Beija-Flor de Arte, Cultura, Ed. Ambiental e Cidadania (CE)</a:t>
            </a:r>
          </a:p>
          <a:p>
            <a:pPr marL="0" indent="0">
              <a:spcBef>
                <a:spcPts val="0"/>
              </a:spcBef>
              <a:buNone/>
            </a:pPr>
            <a:endParaRPr lang="pt-BR" sz="1600" b="0" dirty="0" smtClean="0">
              <a:solidFill>
                <a:srgbClr val="FFC000"/>
              </a:solidFill>
              <a:effectLst/>
              <a:latin typeface="Arial" pitchFamily="34" charset="0"/>
              <a:cs typeface="Arial" pitchFamily="34" charset="0"/>
            </a:endParaRPr>
          </a:p>
          <a:p>
            <a:pPr marL="0" indent="0">
              <a:spcBef>
                <a:spcPts val="0"/>
              </a:spcBef>
              <a:buNone/>
            </a:pPr>
            <a:r>
              <a:rPr lang="pt-BR" sz="1600" b="0" dirty="0" smtClean="0">
                <a:solidFill>
                  <a:srgbClr val="FFC000"/>
                </a:solidFill>
                <a:latin typeface="Arial" pitchFamily="34" charset="0"/>
                <a:cs typeface="Arial" pitchFamily="34" charset="0"/>
              </a:rPr>
              <a:t>Resumo</a:t>
            </a:r>
            <a:r>
              <a:rPr lang="pt-BR" sz="1600" b="0" dirty="0" smtClean="0">
                <a:solidFill>
                  <a:srgbClr val="FFC000"/>
                </a:solidFill>
                <a:effectLst/>
                <a:latin typeface="Arial" pitchFamily="34" charset="0"/>
                <a:cs typeface="Arial" pitchFamily="34" charset="0"/>
              </a:rPr>
              <a:t/>
            </a:r>
            <a:br>
              <a:rPr lang="pt-BR" sz="1600" b="0" dirty="0" smtClean="0">
                <a:solidFill>
                  <a:srgbClr val="FFC000"/>
                </a:solidFill>
                <a:effectLst/>
                <a:latin typeface="Arial" pitchFamily="34" charset="0"/>
                <a:cs typeface="Arial" pitchFamily="34" charset="0"/>
              </a:rPr>
            </a:br>
            <a:r>
              <a:rPr lang="pt-BR" sz="1600" b="0" dirty="0" smtClean="0">
                <a:solidFill>
                  <a:srgbClr val="FFC000"/>
                </a:solidFill>
                <a:effectLst/>
                <a:latin typeface="Arial" pitchFamily="34" charset="0"/>
                <a:cs typeface="Arial" pitchFamily="34" charset="0"/>
              </a:rPr>
              <a:t>O grupo musical Uirapuru – Orquestra de Barro é formado por jovens do povoado de Moita Redonda, em Cascavel (CE), e usa instrumentos confeccionados em barro pela própria comunidade, promovendo a cultura e a inclusão social e proporcionando acesso aquela população para as possibilidades transformadoras da arte.</a:t>
            </a:r>
          </a:p>
          <a:p>
            <a:pPr marL="0" indent="0">
              <a:spcBef>
                <a:spcPts val="0"/>
              </a:spcBef>
              <a:buNone/>
            </a:pPr>
            <a:endParaRPr lang="pt-BR" sz="1600" b="0" dirty="0" smtClean="0">
              <a:solidFill>
                <a:srgbClr val="FFC000"/>
              </a:solidFill>
              <a:effectLst/>
              <a:latin typeface="Arial" pitchFamily="34" charset="0"/>
              <a:cs typeface="Arial" pitchFamily="34" charset="0"/>
            </a:endParaRPr>
          </a:p>
          <a:p>
            <a:pPr marL="0" indent="0">
              <a:spcBef>
                <a:spcPts val="0"/>
              </a:spcBef>
              <a:buNone/>
            </a:pPr>
            <a:r>
              <a:rPr lang="pt-BR" sz="1600" b="0" dirty="0">
                <a:solidFill>
                  <a:srgbClr val="FFC000"/>
                </a:solidFill>
                <a:latin typeface="Arial" pitchFamily="34" charset="0"/>
                <a:cs typeface="Arial" pitchFamily="34" charset="0"/>
              </a:rPr>
              <a:t>Objetivo do projeto</a:t>
            </a:r>
          </a:p>
          <a:p>
            <a:pPr marL="0" indent="0">
              <a:spcBef>
                <a:spcPts val="0"/>
              </a:spcBef>
              <a:buNone/>
            </a:pPr>
            <a:r>
              <a:rPr lang="pt-BR" sz="1600" b="0" dirty="0" smtClean="0">
                <a:solidFill>
                  <a:srgbClr val="FFC000"/>
                </a:solidFill>
                <a:effectLst/>
                <a:latin typeface="Arial" pitchFamily="34" charset="0"/>
                <a:cs typeface="Arial" pitchFamily="34" charset="0"/>
              </a:rPr>
              <a:t>Capacitar os atuais componentes do grupo, continuar contribuindo para a manutenção da tradição da confecção da cerâmica, ampliar as ações desenvolvidas – cidadania e pertencimento -, reforçar a consciência ecológica, gravação do DVD e seleção de novos componentes.</a:t>
            </a:r>
          </a:p>
          <a:p>
            <a:pPr marL="0" indent="0">
              <a:buNone/>
            </a:pPr>
            <a:endParaRPr lang="pt-BR" sz="1400" b="0" dirty="0" smtClean="0">
              <a:solidFill>
                <a:schemeClr val="accent3">
                  <a:lumMod val="50000"/>
                </a:schemeClr>
              </a:solidFill>
              <a:effectLst/>
              <a:latin typeface="Arial" pitchFamily="34" charset="0"/>
              <a:cs typeface="Arial" pitchFamily="34" charset="0"/>
            </a:endParaRPr>
          </a:p>
          <a:p>
            <a:pPr marL="0" indent="0">
              <a:buNone/>
            </a:pPr>
            <a:endParaRPr lang="pt-BR" sz="1400" b="0" dirty="0">
              <a:solidFill>
                <a:schemeClr val="accent3">
                  <a:lumMod val="50000"/>
                </a:schemeClr>
              </a:solidFill>
              <a:latin typeface="Arial" pitchFamily="34" charset="0"/>
              <a:cs typeface="Arial" pitchFamily="34" charset="0"/>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2131" y="2996952"/>
            <a:ext cx="3409767" cy="1917994"/>
          </a:xfrm>
          <a:prstGeom prst="rect">
            <a:avLst/>
          </a:prstGeom>
          <a:ln>
            <a:solidFill>
              <a:srgbClr val="FFC000"/>
            </a:solidFill>
          </a:ln>
          <a:effectLst>
            <a:outerShdw blurRad="292100" dist="139700" dir="2700000" algn="tl" rotWithShape="0">
              <a:srgbClr val="333333">
                <a:alpha val="65000"/>
              </a:srgbClr>
            </a:outerShdw>
          </a:effectLst>
        </p:spPr>
      </p:pic>
      <p:sp>
        <p:nvSpPr>
          <p:cNvPr id="5" name="CaixaDeTexto 4"/>
          <p:cNvSpPr txBox="1"/>
          <p:nvPr/>
        </p:nvSpPr>
        <p:spPr>
          <a:xfrm>
            <a:off x="4697178" y="1340768"/>
            <a:ext cx="4296822" cy="1600438"/>
          </a:xfrm>
          <a:prstGeom prst="rect">
            <a:avLst/>
          </a:prstGeom>
          <a:noFill/>
        </p:spPr>
        <p:txBody>
          <a:bodyPr wrap="square" rtlCol="0">
            <a:spAutoFit/>
          </a:bodyPr>
          <a:lstStyle/>
          <a:p>
            <a:pPr algn="r"/>
            <a:r>
              <a:rPr lang="pt-BR" sz="1600" dirty="0">
                <a:solidFill>
                  <a:srgbClr val="FFC000"/>
                </a:solidFill>
                <a:latin typeface="Arial" pitchFamily="34" charset="0"/>
                <a:cs typeface="Arial" pitchFamily="34" charset="0"/>
              </a:rPr>
              <a:t>Produto final desejado</a:t>
            </a:r>
          </a:p>
          <a:p>
            <a:pPr algn="r"/>
            <a:r>
              <a:rPr lang="pt-BR" sz="1600" dirty="0">
                <a:solidFill>
                  <a:srgbClr val="FFC000"/>
                </a:solidFill>
                <a:latin typeface="Arial" pitchFamily="34" charset="0"/>
                <a:cs typeface="Arial" pitchFamily="34" charset="0"/>
              </a:rPr>
              <a:t>Formação de mais de 20 integrantes do Grupo</a:t>
            </a:r>
            <a:br>
              <a:rPr lang="pt-BR" sz="1600" dirty="0">
                <a:solidFill>
                  <a:srgbClr val="FFC000"/>
                </a:solidFill>
                <a:latin typeface="Arial" pitchFamily="34" charset="0"/>
                <a:cs typeface="Arial" pitchFamily="34" charset="0"/>
              </a:rPr>
            </a:br>
            <a:r>
              <a:rPr lang="pt-BR" sz="1600" dirty="0">
                <a:solidFill>
                  <a:srgbClr val="FFC000"/>
                </a:solidFill>
                <a:latin typeface="Arial" pitchFamily="34" charset="0"/>
                <a:cs typeface="Arial" pitchFamily="34" charset="0"/>
              </a:rPr>
              <a:t>Gravação do DVD ao vivo com tiragem de 3.000 exemplares.</a:t>
            </a:r>
          </a:p>
          <a:p>
            <a:pPr algn="r"/>
            <a:endParaRPr lang="pt-BR" dirty="0">
              <a:solidFill>
                <a:srgbClr val="FFC000"/>
              </a:solidFill>
            </a:endParaRPr>
          </a:p>
        </p:txBody>
      </p:sp>
      <p:pic>
        <p:nvPicPr>
          <p:cNvPr id="11" name="Imagem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3308420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695196">
            <a:off x="6767962" y="1291150"/>
            <a:ext cx="1939583" cy="2785043"/>
          </a:xfrm>
          <a:prstGeom prst="rect">
            <a:avLst/>
          </a:prstGeom>
          <a:ln>
            <a:solidFill>
              <a:srgbClr val="FFC000"/>
            </a:solidFill>
          </a:ln>
          <a:effectLst>
            <a:outerShdw blurRad="292100" dist="139700" dir="2700000" algn="tl" rotWithShape="0">
              <a:srgbClr val="333333">
                <a:alpha val="65000"/>
              </a:srgbClr>
            </a:outerShdw>
          </a:effectLst>
        </p:spPr>
      </p:pic>
      <p:sp>
        <p:nvSpPr>
          <p:cNvPr id="6" name="Espaço Reservado para Conteúdo 5"/>
          <p:cNvSpPr>
            <a:spLocks noGrp="1"/>
          </p:cNvSpPr>
          <p:nvPr>
            <p:ph idx="1"/>
          </p:nvPr>
        </p:nvSpPr>
        <p:spPr>
          <a:xfrm>
            <a:off x="107504" y="1268760"/>
            <a:ext cx="4608512" cy="6048672"/>
          </a:xfrm>
        </p:spPr>
        <p:txBody>
          <a:bodyPr numCol="1">
            <a:noAutofit/>
          </a:bodyPr>
          <a:lstStyle/>
          <a:p>
            <a:pPr marL="0" indent="0">
              <a:spcBef>
                <a:spcPts val="0"/>
              </a:spcBef>
              <a:buNone/>
            </a:pPr>
            <a:r>
              <a:rPr lang="pt-BR" sz="1300" b="1" dirty="0" smtClean="0">
                <a:solidFill>
                  <a:srgbClr val="FFC000"/>
                </a:solidFill>
                <a:latin typeface="Arial" pitchFamily="34" charset="0"/>
                <a:cs typeface="Arial" pitchFamily="34" charset="0"/>
              </a:rPr>
              <a:t>Projeto: Literatura para todos no Dique</a:t>
            </a:r>
          </a:p>
          <a:p>
            <a:pPr marL="0" indent="0">
              <a:spcBef>
                <a:spcPts val="0"/>
              </a:spcBef>
              <a:buNone/>
            </a:pPr>
            <a:r>
              <a:rPr lang="pt-BR" sz="1300" b="1" dirty="0" smtClean="0">
                <a:solidFill>
                  <a:srgbClr val="FFC000"/>
                </a:solidFill>
                <a:latin typeface="Arial" pitchFamily="34" charset="0"/>
                <a:cs typeface="Arial" pitchFamily="34" charset="0"/>
              </a:rPr>
              <a:t>Artista: Ana Cristina Araújo</a:t>
            </a:r>
          </a:p>
          <a:p>
            <a:pPr marL="0" indent="0">
              <a:spcBef>
                <a:spcPts val="0"/>
              </a:spcBef>
              <a:buNone/>
            </a:pPr>
            <a:r>
              <a:rPr lang="pt-BR" sz="1300" b="1" dirty="0" smtClean="0">
                <a:solidFill>
                  <a:srgbClr val="FFC000"/>
                </a:solidFill>
                <a:latin typeface="Arial" pitchFamily="34" charset="0"/>
                <a:cs typeface="Arial" pitchFamily="34" charset="0"/>
              </a:rPr>
              <a:t>Linguagem artística: Literatura</a:t>
            </a:r>
          </a:p>
          <a:p>
            <a:pPr marL="0" indent="0">
              <a:spcBef>
                <a:spcPts val="0"/>
              </a:spcBef>
              <a:buNone/>
            </a:pPr>
            <a:r>
              <a:rPr lang="pt-BR" sz="1300" b="1" dirty="0" smtClean="0">
                <a:solidFill>
                  <a:srgbClr val="FFC000"/>
                </a:solidFill>
                <a:latin typeface="Arial" pitchFamily="34" charset="0"/>
                <a:cs typeface="Arial" pitchFamily="34" charset="0"/>
              </a:rPr>
              <a:t>Ponto de Cultura: Instituto Arte no Dique / Santos-SP</a:t>
            </a:r>
          </a:p>
          <a:p>
            <a:pPr marL="0" indent="0">
              <a:spcBef>
                <a:spcPts val="0"/>
              </a:spcBef>
              <a:buNone/>
            </a:pPr>
            <a:r>
              <a:rPr lang="pt-BR" sz="1300" b="0" dirty="0" smtClean="0">
                <a:solidFill>
                  <a:srgbClr val="FFC000"/>
                </a:solidFill>
                <a:latin typeface="Arial" pitchFamily="34" charset="0"/>
                <a:cs typeface="Arial" pitchFamily="34" charset="0"/>
              </a:rPr>
              <a:t> </a:t>
            </a:r>
          </a:p>
          <a:p>
            <a:pPr marL="0" indent="0">
              <a:spcBef>
                <a:spcPts val="0"/>
              </a:spcBef>
              <a:buNone/>
            </a:pPr>
            <a:r>
              <a:rPr lang="pt-BR" sz="1300" b="0" dirty="0" smtClean="0">
                <a:solidFill>
                  <a:srgbClr val="FFC000"/>
                </a:solidFill>
                <a:latin typeface="Arial" pitchFamily="34" charset="0"/>
                <a:cs typeface="Arial" pitchFamily="34" charset="0"/>
              </a:rPr>
              <a:t>Resumo</a:t>
            </a:r>
          </a:p>
          <a:p>
            <a:pPr marL="0" indent="0">
              <a:spcBef>
                <a:spcPts val="0"/>
              </a:spcBef>
              <a:buNone/>
            </a:pPr>
            <a:endParaRPr lang="pt-BR" sz="1300" b="0" dirty="0" smtClean="0">
              <a:solidFill>
                <a:srgbClr val="FFC000"/>
              </a:solidFill>
              <a:latin typeface="Arial" pitchFamily="34" charset="0"/>
              <a:cs typeface="Arial" pitchFamily="34" charset="0"/>
            </a:endParaRPr>
          </a:p>
          <a:p>
            <a:pPr marL="0" indent="0" algn="just">
              <a:spcBef>
                <a:spcPts val="0"/>
              </a:spcBef>
              <a:buNone/>
            </a:pPr>
            <a:r>
              <a:rPr lang="pt-BR" sz="1300" b="0" dirty="0" smtClean="0">
                <a:solidFill>
                  <a:srgbClr val="FFC000"/>
                </a:solidFill>
                <a:latin typeface="Arial" pitchFamily="34" charset="0"/>
                <a:cs typeface="Arial" pitchFamily="34" charset="0"/>
              </a:rPr>
              <a:t>O projeto teve como objetivo fomentar a leitura e o acesso à literatura junto aos adultos participantes do Ponto de Cultura Arte no Dique através do uso da </a:t>
            </a:r>
            <a:r>
              <a:rPr lang="pt-BR" sz="1300" b="0" i="1" dirty="0" smtClean="0">
                <a:solidFill>
                  <a:srgbClr val="FFC000"/>
                </a:solidFill>
                <a:latin typeface="Arial" pitchFamily="34" charset="0"/>
                <a:cs typeface="Arial" pitchFamily="34" charset="0"/>
              </a:rPr>
              <a:t>I Coleção Literatura para Todos</a:t>
            </a:r>
            <a:r>
              <a:rPr lang="pt-BR" sz="1300" b="0" dirty="0" smtClean="0">
                <a:solidFill>
                  <a:srgbClr val="FFC000"/>
                </a:solidFill>
                <a:latin typeface="Arial" pitchFamily="34" charset="0"/>
                <a:cs typeface="Arial" pitchFamily="34" charset="0"/>
              </a:rPr>
              <a:t>, publicada pelo Ministério da Educação especialmente ao novo leitor, aquele jovem, adulto ou idoso ou recém alfabetizado que ainda não adquiriu o hábito da leitura. </a:t>
            </a:r>
          </a:p>
          <a:p>
            <a:pPr marL="0" indent="0" algn="just">
              <a:spcBef>
                <a:spcPts val="0"/>
              </a:spcBef>
              <a:buNone/>
            </a:pPr>
            <a:endParaRPr lang="pt-BR" sz="1300" b="0" dirty="0">
              <a:solidFill>
                <a:srgbClr val="FFC000"/>
              </a:solidFill>
              <a:latin typeface="Arial" pitchFamily="34" charset="0"/>
              <a:cs typeface="Arial" pitchFamily="34" charset="0"/>
            </a:endParaRPr>
          </a:p>
          <a:p>
            <a:pPr marL="0" indent="0" algn="just">
              <a:spcBef>
                <a:spcPts val="0"/>
              </a:spcBef>
              <a:buNone/>
            </a:pPr>
            <a:r>
              <a:rPr lang="pt-BR" sz="1300" b="0" dirty="0" smtClean="0">
                <a:solidFill>
                  <a:srgbClr val="FFC000"/>
                </a:solidFill>
                <a:latin typeface="Arial" pitchFamily="34" charset="0"/>
                <a:cs typeface="Arial" pitchFamily="34" charset="0"/>
              </a:rPr>
              <a:t>O projeto contemplou as seguintes atividades: distribuição de livros da </a:t>
            </a:r>
            <a:r>
              <a:rPr lang="pt-BR" sz="1300" b="0" i="1" dirty="0" smtClean="0">
                <a:solidFill>
                  <a:srgbClr val="FFC000"/>
                </a:solidFill>
                <a:latin typeface="Arial" pitchFamily="34" charset="0"/>
                <a:cs typeface="Arial" pitchFamily="34" charset="0"/>
              </a:rPr>
              <a:t>I Coleção Literatura para Todos</a:t>
            </a:r>
            <a:r>
              <a:rPr lang="pt-BR" sz="1300" b="0" dirty="0" smtClean="0">
                <a:solidFill>
                  <a:srgbClr val="FFC000"/>
                </a:solidFill>
                <a:latin typeface="Arial" pitchFamily="34" charset="0"/>
                <a:cs typeface="Arial" pitchFamily="34" charset="0"/>
              </a:rPr>
              <a:t>; leitura prévia dos livros; realização de leituras mediadas dos textos dessa coleção; oficinas de leitura; oficinas de produção artística baseadas nas obras lidas; oficina de criação de cordel e leitura de textos da mesma modalidade; oficina de tecidos e materiais recicláveis com base nos textos trabalhados; oficina de expressão corporal; montagem de cenas do livro de teatro da </a:t>
            </a:r>
            <a:r>
              <a:rPr lang="pt-BR" sz="1300" b="0" i="1" dirty="0" smtClean="0">
                <a:solidFill>
                  <a:srgbClr val="FFC000"/>
                </a:solidFill>
                <a:latin typeface="Arial" pitchFamily="34" charset="0"/>
                <a:cs typeface="Arial" pitchFamily="34" charset="0"/>
              </a:rPr>
              <a:t>I Coleção Literatura para Todos</a:t>
            </a:r>
            <a:r>
              <a:rPr lang="pt-BR" sz="1300" b="0" dirty="0" smtClean="0">
                <a:solidFill>
                  <a:srgbClr val="FFC000"/>
                </a:solidFill>
                <a:latin typeface="Arial" pitchFamily="34" charset="0"/>
                <a:cs typeface="Arial" pitchFamily="34" charset="0"/>
              </a:rPr>
              <a:t>; realização de rodas de leitura e conversa com os participantes e criação de blog para o projeto.</a:t>
            </a:r>
          </a:p>
          <a:p>
            <a:pPr marL="0" indent="0">
              <a:spcBef>
                <a:spcPts val="0"/>
              </a:spcBef>
              <a:buNone/>
            </a:pPr>
            <a:endParaRPr lang="pt-BR" sz="1200" b="0" dirty="0" smtClean="0">
              <a:solidFill>
                <a:schemeClr val="accent3">
                  <a:lumMod val="50000"/>
                </a:schemeClr>
              </a:solidFill>
              <a:latin typeface="Arial" pitchFamily="34" charset="0"/>
              <a:cs typeface="Arial" pitchFamily="34" charset="0"/>
            </a:endParaRPr>
          </a:p>
          <a:p>
            <a:pPr marL="0" indent="0" algn="just">
              <a:spcBef>
                <a:spcPts val="0"/>
              </a:spcBef>
              <a:buNone/>
            </a:pPr>
            <a:endParaRPr lang="pt-BR" sz="1200" b="0" dirty="0" smtClean="0">
              <a:solidFill>
                <a:schemeClr val="accent3">
                  <a:lumMod val="50000"/>
                </a:schemeClr>
              </a:solidFill>
              <a:latin typeface="Arial" pitchFamily="34" charset="0"/>
              <a:cs typeface="Arial" pitchFamily="34" charset="0"/>
            </a:endParaRPr>
          </a:p>
          <a:p>
            <a:pPr marL="0" indent="0">
              <a:spcBef>
                <a:spcPts val="0"/>
              </a:spcBef>
              <a:buNone/>
            </a:pPr>
            <a:endParaRPr lang="pt-BR" sz="1200" b="0" dirty="0" smtClean="0">
              <a:solidFill>
                <a:schemeClr val="accent3">
                  <a:lumMod val="50000"/>
                </a:schemeClr>
              </a:solidFill>
              <a:latin typeface="Arial" pitchFamily="34" charset="0"/>
              <a:cs typeface="Arial" pitchFamily="34" charset="0"/>
            </a:endParaRPr>
          </a:p>
        </p:txBody>
      </p:sp>
      <p:sp>
        <p:nvSpPr>
          <p:cNvPr id="3" name="CaixaDeTexto 2"/>
          <p:cNvSpPr txBox="1"/>
          <p:nvPr/>
        </p:nvSpPr>
        <p:spPr>
          <a:xfrm>
            <a:off x="5148064" y="3464128"/>
            <a:ext cx="3744416" cy="3293209"/>
          </a:xfrm>
          <a:prstGeom prst="rect">
            <a:avLst/>
          </a:prstGeom>
          <a:noFill/>
        </p:spPr>
        <p:txBody>
          <a:bodyPr wrap="square" rtlCol="0">
            <a:spAutoFit/>
          </a:bodyPr>
          <a:lstStyle/>
          <a:p>
            <a:pPr algn="just"/>
            <a:r>
              <a:rPr lang="pt-BR" sz="1300" dirty="0">
                <a:solidFill>
                  <a:srgbClr val="FFC000"/>
                </a:solidFill>
                <a:latin typeface="Arial" pitchFamily="34" charset="0"/>
                <a:cs typeface="Arial" pitchFamily="34" charset="0"/>
              </a:rPr>
              <a:t>Participaram do projeto donas de casa entre 35 e 60 anos, frequentadoras das atividades do Ponto de Cultura. A cada encontro as participantes ganharam os livros que leram, tendo cada uma lido, no final de um pouco mais de 30 dias, 7 livros. Cada obra lida era compartilhada oralmente com as demais participantes, proporcionando mais de </a:t>
            </a:r>
            <a:r>
              <a:rPr lang="pt-BR" sz="1300" dirty="0" smtClean="0">
                <a:solidFill>
                  <a:srgbClr val="FFC000"/>
                </a:solidFill>
                <a:latin typeface="Arial" pitchFamily="34" charset="0"/>
                <a:cs typeface="Arial" pitchFamily="34" charset="0"/>
              </a:rPr>
              <a:t>leitura </a:t>
            </a:r>
            <a:r>
              <a:rPr lang="pt-BR" sz="1300" dirty="0">
                <a:solidFill>
                  <a:srgbClr val="FFC000"/>
                </a:solidFill>
                <a:latin typeface="Arial" pitchFamily="34" charset="0"/>
                <a:cs typeface="Arial" pitchFamily="34" charset="0"/>
              </a:rPr>
              <a:t>por semana, direta e indiretamente. Ao final de 4 meses, todo o grupo leu 36 livros. O projeto resgatou a </a:t>
            </a:r>
            <a:r>
              <a:rPr lang="pt-BR" sz="1300" dirty="0" smtClean="0">
                <a:solidFill>
                  <a:srgbClr val="FFC000"/>
                </a:solidFill>
                <a:latin typeface="Arial" pitchFamily="34" charset="0"/>
                <a:cs typeface="Arial" pitchFamily="34" charset="0"/>
              </a:rPr>
              <a:t>autoestima </a:t>
            </a:r>
            <a:r>
              <a:rPr lang="pt-BR" sz="1300" dirty="0">
                <a:solidFill>
                  <a:srgbClr val="FFC000"/>
                </a:solidFill>
                <a:latin typeface="Arial" pitchFamily="34" charset="0"/>
                <a:cs typeface="Arial" pitchFamily="34" charset="0"/>
              </a:rPr>
              <a:t>das participantes e trouxe um resultado </a:t>
            </a:r>
            <a:r>
              <a:rPr lang="pt-BR" sz="1300" dirty="0" smtClean="0">
                <a:solidFill>
                  <a:srgbClr val="FFC000"/>
                </a:solidFill>
                <a:latin typeface="Arial" pitchFamily="34" charset="0"/>
                <a:cs typeface="Arial" pitchFamily="34" charset="0"/>
              </a:rPr>
              <a:t>surpreendente: </a:t>
            </a:r>
            <a:r>
              <a:rPr lang="pt-BR" sz="1300" dirty="0">
                <a:solidFill>
                  <a:srgbClr val="FFC000"/>
                </a:solidFill>
                <a:latin typeface="Arial" pitchFamily="34" charset="0"/>
                <a:cs typeface="Arial" pitchFamily="34" charset="0"/>
              </a:rPr>
              <a:t>elas se tornaram mediadoras e passaram a emprestar os livros que ganharam. Dos 36 títulos, 13 foram levados para casa de cada uma delas. </a:t>
            </a:r>
          </a:p>
          <a:p>
            <a:pPr algn="just"/>
            <a:endParaRPr lang="pt-BR" sz="1300" dirty="0">
              <a:solidFill>
                <a:srgbClr val="FFC000"/>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spTree>
    <p:extLst>
      <p:ext uri="{BB962C8B-B14F-4D97-AF65-F5344CB8AC3E}">
        <p14:creationId xmlns:p14="http://schemas.microsoft.com/office/powerpoint/2010/main" xmlns="" val="3624977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68760"/>
            <a:ext cx="8640960" cy="3384376"/>
          </a:xfrm>
        </p:spPr>
        <p:txBody>
          <a:bodyPr>
            <a:normAutofit fontScale="47500" lnSpcReduction="20000"/>
          </a:bodyPr>
          <a:lstStyle/>
          <a:p>
            <a:pPr marL="0" indent="0">
              <a:lnSpc>
                <a:spcPct val="120000"/>
              </a:lnSpc>
              <a:spcBef>
                <a:spcPts val="0"/>
              </a:spcBef>
              <a:buNone/>
            </a:pPr>
            <a:r>
              <a:rPr lang="pt-BR" b="1" dirty="0" smtClean="0">
                <a:solidFill>
                  <a:srgbClr val="FFC000"/>
                </a:solidFill>
                <a:latin typeface="Arial" pitchFamily="34" charset="0"/>
                <a:cs typeface="Arial" pitchFamily="34" charset="0"/>
              </a:rPr>
              <a:t>PROJETO: Reciclando </a:t>
            </a:r>
            <a:r>
              <a:rPr lang="pt-BR" b="1" dirty="0">
                <a:solidFill>
                  <a:srgbClr val="FFC000"/>
                </a:solidFill>
                <a:latin typeface="Arial" pitchFamily="34" charset="0"/>
                <a:cs typeface="Arial" pitchFamily="34" charset="0"/>
              </a:rPr>
              <a:t>em Quadrinhos</a:t>
            </a:r>
          </a:p>
          <a:p>
            <a:pPr marL="0" indent="0">
              <a:lnSpc>
                <a:spcPct val="120000"/>
              </a:lnSpc>
              <a:spcBef>
                <a:spcPts val="0"/>
              </a:spcBef>
              <a:buNone/>
            </a:pPr>
            <a:r>
              <a:rPr lang="pt-BR" b="1" dirty="0" smtClean="0">
                <a:solidFill>
                  <a:srgbClr val="FFC000"/>
                </a:solidFill>
                <a:latin typeface="Arial" pitchFamily="34" charset="0"/>
                <a:cs typeface="Arial" pitchFamily="34" charset="0"/>
              </a:rPr>
              <a:t>ARTISTA: Henrique </a:t>
            </a:r>
            <a:r>
              <a:rPr lang="pt-BR" b="1" dirty="0">
                <a:solidFill>
                  <a:srgbClr val="FFC000"/>
                </a:solidFill>
                <a:latin typeface="Arial" pitchFamily="34" charset="0"/>
                <a:cs typeface="Arial" pitchFamily="34" charset="0"/>
              </a:rPr>
              <a:t>de Siqueira e Silva / Gama – DF/ Cursando Artes Visuais</a:t>
            </a:r>
          </a:p>
          <a:p>
            <a:pPr marL="0" indent="0">
              <a:lnSpc>
                <a:spcPct val="120000"/>
              </a:lnSpc>
              <a:spcBef>
                <a:spcPts val="0"/>
              </a:spcBef>
              <a:buNone/>
            </a:pPr>
            <a:r>
              <a:rPr lang="pt-BR" b="1" dirty="0">
                <a:solidFill>
                  <a:srgbClr val="FFC000"/>
                </a:solidFill>
                <a:latin typeface="Arial" pitchFamily="34" charset="0"/>
                <a:cs typeface="Arial" pitchFamily="34" charset="0"/>
              </a:rPr>
              <a:t>CATEGORIA DO </a:t>
            </a:r>
            <a:r>
              <a:rPr lang="pt-BR" b="1" dirty="0" smtClean="0">
                <a:solidFill>
                  <a:srgbClr val="FFC000"/>
                </a:solidFill>
                <a:latin typeface="Arial" pitchFamily="34" charset="0"/>
                <a:cs typeface="Arial" pitchFamily="34" charset="0"/>
              </a:rPr>
              <a:t>PREMIO: 2 </a:t>
            </a:r>
            <a:r>
              <a:rPr lang="pt-BR" b="1" dirty="0">
                <a:solidFill>
                  <a:srgbClr val="FFC000"/>
                </a:solidFill>
                <a:latin typeface="Arial" pitchFamily="34" charset="0"/>
                <a:cs typeface="Arial" pitchFamily="34" charset="0"/>
              </a:rPr>
              <a:t>A – R$ 15.000,00</a:t>
            </a:r>
          </a:p>
          <a:p>
            <a:pPr marL="0" indent="0">
              <a:lnSpc>
                <a:spcPct val="120000"/>
              </a:lnSpc>
              <a:spcBef>
                <a:spcPts val="0"/>
              </a:spcBef>
              <a:buNone/>
            </a:pPr>
            <a:r>
              <a:rPr lang="pt-BR" b="1" dirty="0">
                <a:solidFill>
                  <a:srgbClr val="FFC000"/>
                </a:solidFill>
                <a:latin typeface="Arial" pitchFamily="34" charset="0"/>
                <a:cs typeface="Arial" pitchFamily="34" charset="0"/>
              </a:rPr>
              <a:t>LINGUAGEM </a:t>
            </a:r>
            <a:r>
              <a:rPr lang="pt-BR" b="1" dirty="0" smtClean="0">
                <a:solidFill>
                  <a:srgbClr val="FFC000"/>
                </a:solidFill>
                <a:latin typeface="Arial" pitchFamily="34" charset="0"/>
                <a:cs typeface="Arial" pitchFamily="34" charset="0"/>
              </a:rPr>
              <a:t>ARTÍSTICA: Artes </a:t>
            </a:r>
            <a:r>
              <a:rPr lang="pt-BR" b="1" dirty="0">
                <a:solidFill>
                  <a:srgbClr val="FFC000"/>
                </a:solidFill>
                <a:latin typeface="Arial" pitchFamily="34" charset="0"/>
                <a:cs typeface="Arial" pitchFamily="34" charset="0"/>
              </a:rPr>
              <a:t>Visuais</a:t>
            </a:r>
          </a:p>
          <a:p>
            <a:pPr marL="0" indent="0">
              <a:lnSpc>
                <a:spcPct val="120000"/>
              </a:lnSpc>
              <a:spcBef>
                <a:spcPts val="0"/>
              </a:spcBef>
              <a:buNone/>
            </a:pPr>
            <a:r>
              <a:rPr lang="pt-BR" b="1" dirty="0">
                <a:solidFill>
                  <a:srgbClr val="FFC000"/>
                </a:solidFill>
                <a:latin typeface="Arial" pitchFamily="34" charset="0"/>
                <a:cs typeface="Arial" pitchFamily="34" charset="0"/>
              </a:rPr>
              <a:t>PONTO DE CULTURA </a:t>
            </a:r>
            <a:r>
              <a:rPr lang="pt-BR" b="1" dirty="0" smtClean="0">
                <a:solidFill>
                  <a:srgbClr val="FFC000"/>
                </a:solidFill>
                <a:latin typeface="Arial" pitchFamily="34" charset="0"/>
                <a:cs typeface="Arial" pitchFamily="34" charset="0"/>
              </a:rPr>
              <a:t>: 100 Dimensão  -  Riacho Fundo/DF</a:t>
            </a:r>
            <a:endParaRPr lang="pt-BR" b="1" dirty="0">
              <a:solidFill>
                <a:srgbClr val="FFC000"/>
              </a:solidFill>
              <a:latin typeface="Arial" pitchFamily="34" charset="0"/>
              <a:cs typeface="Arial" pitchFamily="34" charset="0"/>
            </a:endParaRPr>
          </a:p>
          <a:p>
            <a:pPr marL="0" indent="0">
              <a:lnSpc>
                <a:spcPct val="120000"/>
              </a:lnSpc>
              <a:spcBef>
                <a:spcPts val="0"/>
              </a:spcBef>
              <a:buNone/>
            </a:pPr>
            <a:endParaRPr lang="pt-BR" b="1" dirty="0" smtClean="0">
              <a:solidFill>
                <a:srgbClr val="FFC000"/>
              </a:solidFill>
              <a:latin typeface="Arial" pitchFamily="34" charset="0"/>
              <a:cs typeface="Arial" pitchFamily="34" charset="0"/>
            </a:endParaRPr>
          </a:p>
          <a:p>
            <a:pPr marL="0" indent="0">
              <a:lnSpc>
                <a:spcPct val="120000"/>
              </a:lnSpc>
              <a:spcBef>
                <a:spcPts val="0"/>
              </a:spcBef>
              <a:buNone/>
            </a:pPr>
            <a:r>
              <a:rPr lang="pt-BR" dirty="0" smtClean="0">
                <a:solidFill>
                  <a:srgbClr val="FFC000"/>
                </a:solidFill>
                <a:latin typeface="Arial" pitchFamily="34" charset="0"/>
                <a:cs typeface="Arial" pitchFamily="34" charset="0"/>
              </a:rPr>
              <a:t>RESUMO </a:t>
            </a:r>
            <a:r>
              <a:rPr lang="pt-BR" dirty="0">
                <a:solidFill>
                  <a:srgbClr val="FFC000"/>
                </a:solidFill>
                <a:latin typeface="Arial" pitchFamily="34" charset="0"/>
                <a:cs typeface="Arial" pitchFamily="34" charset="0"/>
              </a:rPr>
              <a:t>DO PROJETO</a:t>
            </a:r>
          </a:p>
          <a:p>
            <a:pPr marL="0" indent="0">
              <a:lnSpc>
                <a:spcPct val="120000"/>
              </a:lnSpc>
              <a:spcBef>
                <a:spcPts val="0"/>
              </a:spcBef>
              <a:buNone/>
            </a:pPr>
            <a:r>
              <a:rPr lang="pt-BR" dirty="0">
                <a:solidFill>
                  <a:srgbClr val="FFC000"/>
                </a:solidFill>
                <a:latin typeface="Arial" pitchFamily="34" charset="0"/>
                <a:cs typeface="Arial" pitchFamily="34" charset="0"/>
              </a:rPr>
              <a:t>. O projeto </a:t>
            </a:r>
            <a:r>
              <a:rPr lang="pt-BR" dirty="0" smtClean="0">
                <a:solidFill>
                  <a:srgbClr val="FFC000"/>
                </a:solidFill>
                <a:latin typeface="Arial" pitchFamily="34" charset="0"/>
                <a:cs typeface="Arial" pitchFamily="34" charset="0"/>
              </a:rPr>
              <a:t>propôs </a:t>
            </a:r>
            <a:r>
              <a:rPr lang="pt-BR" dirty="0">
                <a:solidFill>
                  <a:srgbClr val="FFC000"/>
                </a:solidFill>
                <a:latin typeface="Arial" pitchFamily="34" charset="0"/>
                <a:cs typeface="Arial" pitchFamily="34" charset="0"/>
              </a:rPr>
              <a:t>uma </a:t>
            </a:r>
            <a:r>
              <a:rPr lang="pt-BR" dirty="0" smtClean="0">
                <a:solidFill>
                  <a:srgbClr val="FFC000"/>
                </a:solidFill>
                <a:latin typeface="Arial" pitchFamily="34" charset="0"/>
                <a:cs typeface="Arial" pitchFamily="34" charset="0"/>
              </a:rPr>
              <a:t>oficina de </a:t>
            </a:r>
            <a:r>
              <a:rPr lang="pt-BR" dirty="0">
                <a:solidFill>
                  <a:srgbClr val="FFC000"/>
                </a:solidFill>
                <a:latin typeface="Arial" pitchFamily="34" charset="0"/>
                <a:cs typeface="Arial" pitchFamily="34" charset="0"/>
              </a:rPr>
              <a:t>desenho e história em quadrinhos.</a:t>
            </a:r>
          </a:p>
          <a:p>
            <a:pPr marL="0" indent="0">
              <a:lnSpc>
                <a:spcPct val="120000"/>
              </a:lnSpc>
              <a:spcBef>
                <a:spcPts val="0"/>
              </a:spcBef>
              <a:buNone/>
            </a:pPr>
            <a:r>
              <a:rPr lang="pt-BR" dirty="0" smtClean="0">
                <a:solidFill>
                  <a:srgbClr val="FFC000"/>
                </a:solidFill>
                <a:latin typeface="Arial" pitchFamily="34" charset="0"/>
                <a:cs typeface="Arial" pitchFamily="34" charset="0"/>
              </a:rPr>
              <a:t>Ações: Oficinas </a:t>
            </a:r>
            <a:r>
              <a:rPr lang="pt-BR" dirty="0">
                <a:solidFill>
                  <a:srgbClr val="FFC000"/>
                </a:solidFill>
                <a:latin typeface="Arial" pitchFamily="34" charset="0"/>
                <a:cs typeface="Arial" pitchFamily="34" charset="0"/>
              </a:rPr>
              <a:t>de </a:t>
            </a:r>
            <a:r>
              <a:rPr lang="pt-BR" dirty="0" smtClean="0">
                <a:solidFill>
                  <a:srgbClr val="FFC000"/>
                </a:solidFill>
                <a:latin typeface="Arial" pitchFamily="34" charset="0"/>
                <a:cs typeface="Arial" pitchFamily="34" charset="0"/>
              </a:rPr>
              <a:t>desenho </a:t>
            </a:r>
            <a:r>
              <a:rPr lang="pt-BR" dirty="0">
                <a:solidFill>
                  <a:srgbClr val="FFC000"/>
                </a:solidFill>
                <a:latin typeface="Arial" pitchFamily="34" charset="0"/>
                <a:cs typeface="Arial" pitchFamily="34" charset="0"/>
              </a:rPr>
              <a:t>e história em quadrinhos – </a:t>
            </a:r>
            <a:r>
              <a:rPr lang="pt-BR" dirty="0" smtClean="0">
                <a:solidFill>
                  <a:srgbClr val="FFC000"/>
                </a:solidFill>
                <a:latin typeface="Arial" pitchFamily="34" charset="0"/>
                <a:cs typeface="Arial" pitchFamily="34" charset="0"/>
              </a:rPr>
              <a:t>2 </a:t>
            </a:r>
            <a:r>
              <a:rPr lang="pt-BR" dirty="0">
                <a:solidFill>
                  <a:srgbClr val="FFC000"/>
                </a:solidFill>
                <a:latin typeface="Arial" pitchFamily="34" charset="0"/>
                <a:cs typeface="Arial" pitchFamily="34" charset="0"/>
              </a:rPr>
              <a:t>x por semana ( total de 90 </a:t>
            </a:r>
            <a:r>
              <a:rPr lang="pt-BR" dirty="0" smtClean="0">
                <a:solidFill>
                  <a:srgbClr val="FFC000"/>
                </a:solidFill>
                <a:latin typeface="Arial" pitchFamily="34" charset="0"/>
                <a:cs typeface="Arial" pitchFamily="34" charset="0"/>
              </a:rPr>
              <a:t>h)</a:t>
            </a:r>
          </a:p>
          <a:p>
            <a:pPr marL="0" indent="0">
              <a:lnSpc>
                <a:spcPct val="120000"/>
              </a:lnSpc>
              <a:spcBef>
                <a:spcPts val="0"/>
              </a:spcBef>
              <a:buNone/>
            </a:pPr>
            <a:r>
              <a:rPr lang="pt-BR" dirty="0" smtClean="0">
                <a:solidFill>
                  <a:srgbClr val="FFC000"/>
                </a:solidFill>
                <a:latin typeface="Arial" pitchFamily="34" charset="0"/>
                <a:cs typeface="Arial" pitchFamily="34" charset="0"/>
              </a:rPr>
              <a:t>Público </a:t>
            </a:r>
            <a:r>
              <a:rPr lang="pt-BR" dirty="0">
                <a:solidFill>
                  <a:srgbClr val="FFC000"/>
                </a:solidFill>
                <a:latin typeface="Arial" pitchFamily="34" charset="0"/>
                <a:cs typeface="Arial" pitchFamily="34" charset="0"/>
              </a:rPr>
              <a:t>direto : Oficina - 60 vagas </a:t>
            </a:r>
            <a:r>
              <a:rPr lang="pt-BR" dirty="0" smtClean="0">
                <a:solidFill>
                  <a:srgbClr val="FFC000"/>
                </a:solidFill>
                <a:latin typeface="Arial" pitchFamily="34" charset="0"/>
                <a:cs typeface="Arial" pitchFamily="34" charset="0"/>
              </a:rPr>
              <a:t>/ Público  indireto:  </a:t>
            </a:r>
            <a:r>
              <a:rPr lang="pt-BR" dirty="0">
                <a:solidFill>
                  <a:srgbClr val="FFC000"/>
                </a:solidFill>
                <a:latin typeface="Arial" pitchFamily="34" charset="0"/>
                <a:cs typeface="Arial" pitchFamily="34" charset="0"/>
              </a:rPr>
              <a:t>a população da cidade satélite Riacho </a:t>
            </a:r>
            <a:r>
              <a:rPr lang="pt-BR" dirty="0" smtClean="0">
                <a:solidFill>
                  <a:srgbClr val="FFC000"/>
                </a:solidFill>
                <a:latin typeface="Arial" pitchFamily="34" charset="0"/>
                <a:cs typeface="Arial" pitchFamily="34" charset="0"/>
              </a:rPr>
              <a:t>Fundo</a:t>
            </a:r>
          </a:p>
          <a:p>
            <a:pPr marL="0" indent="0">
              <a:lnSpc>
                <a:spcPct val="120000"/>
              </a:lnSpc>
              <a:spcBef>
                <a:spcPts val="0"/>
              </a:spcBef>
              <a:buNone/>
            </a:pPr>
            <a:endParaRPr lang="pt-BR" dirty="0">
              <a:solidFill>
                <a:srgbClr val="FFC000"/>
              </a:solidFill>
              <a:latin typeface="Arial" pitchFamily="34" charset="0"/>
              <a:cs typeface="Arial" pitchFamily="34" charset="0"/>
            </a:endParaRPr>
          </a:p>
          <a:p>
            <a:pPr marL="0" indent="0">
              <a:lnSpc>
                <a:spcPct val="120000"/>
              </a:lnSpc>
              <a:spcBef>
                <a:spcPts val="0"/>
              </a:spcBef>
              <a:buNone/>
            </a:pPr>
            <a:r>
              <a:rPr lang="pt-BR" dirty="0">
                <a:solidFill>
                  <a:srgbClr val="FFC000"/>
                </a:solidFill>
                <a:latin typeface="Arial" pitchFamily="34" charset="0"/>
                <a:cs typeface="Arial" pitchFamily="34" charset="0"/>
              </a:rPr>
              <a:t>RESULTADOS ALCANÇADOS</a:t>
            </a:r>
          </a:p>
          <a:p>
            <a:pPr marL="0" indent="0">
              <a:lnSpc>
                <a:spcPct val="120000"/>
              </a:lnSpc>
              <a:spcBef>
                <a:spcPts val="0"/>
              </a:spcBef>
              <a:buNone/>
            </a:pPr>
            <a:r>
              <a:rPr lang="pt-BR" dirty="0">
                <a:solidFill>
                  <a:srgbClr val="FFC000"/>
                </a:solidFill>
                <a:latin typeface="Arial" pitchFamily="34" charset="0"/>
                <a:cs typeface="Arial" pitchFamily="34" charset="0"/>
              </a:rPr>
              <a:t>1 </a:t>
            </a:r>
            <a:r>
              <a:rPr lang="pt-BR" dirty="0" err="1" smtClean="0">
                <a:solidFill>
                  <a:srgbClr val="FFC000"/>
                </a:solidFill>
                <a:latin typeface="Arial" pitchFamily="34" charset="0"/>
                <a:cs typeface="Arial" pitchFamily="34" charset="0"/>
              </a:rPr>
              <a:t>fanzine</a:t>
            </a:r>
            <a:r>
              <a:rPr lang="pt-BR" dirty="0" smtClean="0">
                <a:solidFill>
                  <a:srgbClr val="FFC000"/>
                </a:solidFill>
                <a:latin typeface="Arial" pitchFamily="34" charset="0"/>
                <a:cs typeface="Arial" pitchFamily="34" charset="0"/>
              </a:rPr>
              <a:t>; roteiro </a:t>
            </a:r>
            <a:r>
              <a:rPr lang="pt-BR" dirty="0">
                <a:solidFill>
                  <a:srgbClr val="FFC000"/>
                </a:solidFill>
                <a:latin typeface="Arial" pitchFamily="34" charset="0"/>
                <a:cs typeface="Arial" pitchFamily="34" charset="0"/>
              </a:rPr>
              <a:t>c/ a temática </a:t>
            </a:r>
            <a:r>
              <a:rPr lang="pt-BR" dirty="0" smtClean="0">
                <a:solidFill>
                  <a:srgbClr val="FFC000"/>
                </a:solidFill>
                <a:latin typeface="Arial" pitchFamily="34" charset="0"/>
                <a:cs typeface="Arial" pitchFamily="34" charset="0"/>
              </a:rPr>
              <a:t>ambiental; exposição </a:t>
            </a:r>
            <a:r>
              <a:rPr lang="pt-BR" dirty="0">
                <a:solidFill>
                  <a:srgbClr val="FFC000"/>
                </a:solidFill>
                <a:latin typeface="Arial" pitchFamily="34" charset="0"/>
                <a:cs typeface="Arial" pitchFamily="34" charset="0"/>
              </a:rPr>
              <a:t>dos trabalhos</a:t>
            </a:r>
          </a:p>
        </p:txBody>
      </p:sp>
      <p:pic>
        <p:nvPicPr>
          <p:cNvPr id="7" name="Image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1052736"/>
          </a:xfrm>
          <a:prstGeom prst="rect">
            <a:avLst/>
          </a:prstGeom>
          <a:ln w="3175">
            <a:solidFill>
              <a:srgbClr val="FFC000"/>
            </a:solidFill>
          </a:ln>
        </p:spPr>
      </p:pic>
      <p:pic>
        <p:nvPicPr>
          <p:cNvPr id="2" name="Image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7544" y="4377809"/>
            <a:ext cx="1730058" cy="2363340"/>
          </a:xfrm>
          <a:prstGeom prst="rect">
            <a:avLst/>
          </a:prstGeom>
          <a:ln>
            <a:solidFill>
              <a:srgbClr val="FFC000"/>
            </a:solidFill>
          </a:ln>
          <a:effectLst>
            <a:outerShdw blurRad="292100" dist="139700" dir="2700000" algn="tl" rotWithShape="0">
              <a:srgbClr val="333333">
                <a:alpha val="65000"/>
              </a:srgbClr>
            </a:outerShdw>
          </a:effectLst>
        </p:spPr>
      </p:pic>
      <p:pic>
        <p:nvPicPr>
          <p:cNvPr id="4" name="Imagem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99793" y="4382906"/>
            <a:ext cx="1578142" cy="2316538"/>
          </a:xfrm>
          <a:prstGeom prst="rect">
            <a:avLst/>
          </a:prstGeom>
          <a:ln>
            <a:solidFill>
              <a:srgbClr val="FFC000"/>
            </a:solidFill>
          </a:ln>
          <a:effectLst>
            <a:outerShdw blurRad="292100" dist="139700" dir="2700000" algn="tl" rotWithShape="0">
              <a:srgbClr val="333333">
                <a:alpha val="65000"/>
              </a:srgbClr>
            </a:outerShdw>
          </a:effectLst>
        </p:spPr>
      </p:pic>
      <p:pic>
        <p:nvPicPr>
          <p:cNvPr id="5" name="Imagem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722000" y="4383548"/>
            <a:ext cx="1716628" cy="2357601"/>
          </a:xfrm>
          <a:prstGeom prst="rect">
            <a:avLst/>
          </a:prstGeom>
          <a:ln>
            <a:solidFill>
              <a:srgbClr val="FFC000"/>
            </a:solidFill>
          </a:ln>
          <a:effectLst>
            <a:outerShdw blurRad="292100" dist="139700" dir="2700000" algn="tl" rotWithShape="0">
              <a:srgbClr val="333333">
                <a:alpha val="65000"/>
              </a:srgbClr>
            </a:outerShdw>
          </a:effectLst>
        </p:spPr>
      </p:pic>
      <p:pic>
        <p:nvPicPr>
          <p:cNvPr id="6" name="Imagem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876256" y="4377809"/>
            <a:ext cx="1728192" cy="2363340"/>
          </a:xfrm>
          <a:prstGeom prst="rect">
            <a:avLst/>
          </a:prstGeom>
          <a:ln>
            <a:solidFill>
              <a:srgbClr val="FFC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6392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1150</TotalTime>
  <Words>4241</Words>
  <Application>Microsoft Office PowerPoint</Application>
  <PresentationFormat>Apresentação na tela (4:3)</PresentationFormat>
  <Paragraphs>475</Paragraphs>
  <Slides>31</Slides>
  <Notes>0</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BOLSA INTERAÇÕES ESTÉTICAS – RESIDÊNCIAS ARTÍSTICAS EM PONTOS DE CULTURA 2012</dc:title>
  <dc:creator>Juliana Amaral</dc:creator>
  <cp:lastModifiedBy> </cp:lastModifiedBy>
  <cp:revision>184</cp:revision>
  <dcterms:created xsi:type="dcterms:W3CDTF">2012-07-27T13:35:42Z</dcterms:created>
  <dcterms:modified xsi:type="dcterms:W3CDTF">2012-09-06T14:27:32Z</dcterms:modified>
</cp:coreProperties>
</file>